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91" r:id="rId4"/>
    <p:sldId id="261" r:id="rId5"/>
    <p:sldId id="266" r:id="rId6"/>
    <p:sldId id="269" r:id="rId7"/>
    <p:sldId id="258" r:id="rId8"/>
    <p:sldId id="260" r:id="rId9"/>
    <p:sldId id="268" r:id="rId10"/>
    <p:sldId id="284" r:id="rId11"/>
    <p:sldId id="277" r:id="rId12"/>
    <p:sldId id="278" r:id="rId13"/>
    <p:sldId id="281" r:id="rId14"/>
    <p:sldId id="283" r:id="rId15"/>
    <p:sldId id="282" r:id="rId16"/>
    <p:sldId id="270" r:id="rId17"/>
    <p:sldId id="262" r:id="rId18"/>
    <p:sldId id="271" r:id="rId19"/>
    <p:sldId id="272" r:id="rId20"/>
    <p:sldId id="263" r:id="rId21"/>
    <p:sldId id="289" r:id="rId22"/>
    <p:sldId id="276" r:id="rId23"/>
    <p:sldId id="288" r:id="rId24"/>
    <p:sldId id="286" r:id="rId25"/>
    <p:sldId id="285" r:id="rId26"/>
    <p:sldId id="290" r:id="rId27"/>
    <p:sldId id="287" r:id="rId28"/>
    <p:sldId id="273" r:id="rId29"/>
    <p:sldId id="264" r:id="rId30"/>
    <p:sldId id="292" r:id="rId31"/>
    <p:sldId id="293" r:id="rId32"/>
    <p:sldId id="294" r:id="rId33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386" autoAdjust="0"/>
  </p:normalViewPr>
  <p:slideViewPr>
    <p:cSldViewPr snapToGrid="0" snapToObjects="1">
      <p:cViewPr varScale="1">
        <p:scale>
          <a:sx n="61" d="100"/>
          <a:sy n="61" d="100"/>
        </p:scale>
        <p:origin x="140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Hva er det som gjør at ditt/dine barn er medlem av korpset i dag ?  (flere svar mulig)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4682B4"/>
              </a:solidFill>
            </c:spPr>
          </c:dPt>
          <c:dPt>
            <c:idx val="1"/>
            <c:invertIfNegative val="1"/>
            <c:bubble3D val="0"/>
            <c:spPr>
              <a:solidFill>
                <a:srgbClr val="9ACD32"/>
              </a:solidFill>
            </c:spPr>
          </c:dPt>
          <c:dPt>
            <c:idx val="2"/>
            <c:invertIfNegative val="1"/>
            <c:bubble3D val="0"/>
            <c:spPr>
              <a:solidFill>
                <a:srgbClr val="708090"/>
              </a:solidFill>
            </c:spPr>
          </c:dPt>
          <c:dPt>
            <c:idx val="3"/>
            <c:invertIfNegative val="1"/>
            <c:bubble3D val="0"/>
            <c:spPr>
              <a:solidFill>
                <a:srgbClr val="CD853F"/>
              </a:solidFill>
            </c:spPr>
          </c:dPt>
          <c:dPt>
            <c:idx val="4"/>
            <c:invertIfNegative val="1"/>
            <c:bubble3D val="0"/>
            <c:spPr>
              <a:solidFill>
                <a:srgbClr val="B22222"/>
              </a:solidFill>
            </c:spPr>
          </c:dPt>
          <c:dPt>
            <c:idx val="5"/>
            <c:invertIfNegative val="1"/>
            <c:bubble3D val="0"/>
            <c:spPr>
              <a:solidFill>
                <a:srgbClr val="FFA500"/>
              </a:solidFill>
            </c:spPr>
          </c:dPt>
          <c:dPt>
            <c:idx val="6"/>
            <c:invertIfNegative val="1"/>
            <c:bubble3D val="0"/>
            <c:spPr>
              <a:solidFill>
                <a:srgbClr val="A1A1A1"/>
              </a:solidFill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Musikk er viktig for barnet mitt</c:v>
                </c:pt>
                <c:pt idx="1">
                  <c:v>Korpset er en god arena for menneskelig utvikling</c:v>
                </c:pt>
                <c:pt idx="2">
                  <c:v>Barnet har venner i korpset</c:v>
                </c:pt>
                <c:pt idx="3">
                  <c:v>Barnet mitt synes musikk og korps er gøy</c:v>
                </c:pt>
                <c:pt idx="4">
                  <c:v>Mange morsomme aktiviteter</c:v>
                </c:pt>
                <c:pt idx="5">
                  <c:v>Et variert fritidstilbud</c:v>
                </c:pt>
                <c:pt idx="6">
                  <c:v>Annet 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47.222222222222221</c:v>
                </c:pt>
                <c:pt idx="1">
                  <c:v>47.222222222222221</c:v>
                </c:pt>
                <c:pt idx="2">
                  <c:v>50</c:v>
                </c:pt>
                <c:pt idx="3">
                  <c:v>77.777777777777672</c:v>
                </c:pt>
                <c:pt idx="4">
                  <c:v>22.222222222222179</c:v>
                </c:pt>
                <c:pt idx="5">
                  <c:v>19.444444444444439</c:v>
                </c:pt>
                <c:pt idx="6">
                  <c:v>13.8888888888889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4682B4"/>
                    </a:solidFill>
                  </a:ln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29163776"/>
        <c:axId val="229169656"/>
      </c:barChart>
      <c:valAx>
        <c:axId val="229169656"/>
        <c:scaling>
          <c:orientation val="minMax"/>
          <c:max val="10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Prosent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29163776"/>
        <c:crosses val="max"/>
        <c:crossBetween val="between"/>
        <c:dispUnits>
          <c:builtInUnit val="hundreds"/>
        </c:dispUnits>
      </c:valAx>
      <c:catAx>
        <c:axId val="22916377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29169656"/>
        <c:crosses val="autoZero"/>
        <c:auto val="1"/>
        <c:lblAlgn val="ctr"/>
        <c:lblOffset val="100"/>
        <c:noMultiLvlLbl val="1"/>
      </c:catAx>
    </c:plotArea>
    <c:plotVisOnly val="1"/>
    <c:dispBlanksAs val="zero"/>
    <c:showDLblsOverMax val="1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3366FF"/>
              </a:solidFill>
              <a:ln>
                <a:solidFill>
                  <a:srgbClr val="4682B4"/>
                </a:solidFill>
              </a:ln>
            </c:spPr>
          </c:dPt>
          <c:dPt>
            <c:idx val="1"/>
            <c:invertIfNegative val="1"/>
            <c:bubble3D val="0"/>
            <c:spPr>
              <a:solidFill>
                <a:srgbClr val="CCFFCC"/>
              </a:solidFill>
              <a:ln>
                <a:solidFill>
                  <a:srgbClr val="4682B4"/>
                </a:solidFill>
              </a:ln>
            </c:spPr>
          </c:dPt>
          <c:dPt>
            <c:idx val="2"/>
            <c:invertIfNegative val="1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rgbClr val="4682B4"/>
                </a:solidFill>
              </a:ln>
            </c:spPr>
          </c:dPt>
          <c:dPt>
            <c:idx val="3"/>
            <c:invertIfNegative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rgbClr val="4682B4"/>
                </a:solidFill>
              </a:ln>
            </c:spPr>
          </c:dPt>
          <c:dPt>
            <c:idx val="4"/>
            <c:invertIfNegative val="1"/>
            <c:bubble3D val="0"/>
            <c:spPr>
              <a:solidFill>
                <a:srgbClr val="FF0000"/>
              </a:solidFill>
              <a:ln>
                <a:solidFill>
                  <a:srgbClr val="4682B4"/>
                </a:solidFill>
              </a:ln>
            </c:spPr>
          </c:dPt>
          <c:dPt>
            <c:idx val="5"/>
            <c:invertIfNegative val="1"/>
            <c:bubble3D val="0"/>
            <c:spPr>
              <a:solidFill>
                <a:srgbClr val="FFFF00"/>
              </a:solidFill>
              <a:ln>
                <a:solidFill>
                  <a:srgbClr val="4682B4"/>
                </a:solidFill>
              </a:ln>
            </c:spPr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Undervisning med instruktør</c:v>
                </c:pt>
                <c:pt idx="1">
                  <c:v>Fellesøvelsene med dirigent</c:v>
                </c:pt>
                <c:pt idx="2">
                  <c:v>Seminarer</c:v>
                </c:pt>
                <c:pt idx="3">
                  <c:v>Konsertene (vår og høst)</c:v>
                </c:pt>
                <c:pt idx="4">
                  <c:v>17.mai - spilling og marsjering</c:v>
                </c:pt>
                <c:pt idx="5">
                  <c:v>Sommerturene</c:v>
                </c:pt>
                <c:pt idx="6">
                  <c:v>Spilling for nærmiljøet (skolestart, institusjoner 16. mai, julemesse, julaften mm)</c:v>
                </c:pt>
              </c:strCache>
            </c:strRef>
          </c:cat>
          <c:val>
            <c:numRef>
              <c:f>Sheet1!$B$2:$B$8</c:f>
              <c:numCache>
                <c:formatCode>0.00</c:formatCode>
                <c:ptCount val="7"/>
                <c:pt idx="0">
                  <c:v>5.3428999999999967</c:v>
                </c:pt>
                <c:pt idx="1">
                  <c:v>4.7058999999999997</c:v>
                </c:pt>
                <c:pt idx="2">
                  <c:v>5.1249999999999911</c:v>
                </c:pt>
                <c:pt idx="3">
                  <c:v>4.7878999999999996</c:v>
                </c:pt>
                <c:pt idx="4">
                  <c:v>4.9706000000000001</c:v>
                </c:pt>
                <c:pt idx="5">
                  <c:v>5.2272999999999996</c:v>
                </c:pt>
                <c:pt idx="6">
                  <c:v>4.5624999999999956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4682B4"/>
                    </a:solidFill>
                  </a:ln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29166520"/>
        <c:axId val="229166128"/>
      </c:barChart>
      <c:valAx>
        <c:axId val="229166128"/>
        <c:scaling>
          <c:orientation val="minMax"/>
          <c:max val="6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Gjennomsnitt</a:t>
                </a:r>
              </a:p>
            </c:rich>
          </c:tx>
          <c:overlay val="0"/>
        </c:title>
        <c:numFmt formatCode="General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29166520"/>
        <c:crosses val="max"/>
        <c:crossBetween val="between"/>
        <c:majorUnit val="1"/>
      </c:valAx>
      <c:catAx>
        <c:axId val="229166520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29166128"/>
        <c:crosses val="autoZero"/>
        <c:auto val="1"/>
        <c:lblAlgn val="ctr"/>
        <c:lblOffset val="100"/>
        <c:noMultiLvlLbl val="1"/>
      </c:catAx>
    </c:plotArea>
    <c:plotVisOnly val="1"/>
    <c:dispBlanksAs val="zero"/>
    <c:showDLblsOverMax val="1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1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Musikklærer motiverer til øving og mestring</c:v>
                </c:pt>
                <c:pt idx="1">
                  <c:v>Dirigenten motiverer til øving og mestring</c:v>
                </c:pt>
                <c:pt idx="2">
                  <c:v>Korpset tilbyr er bredt spekter av interessante musikkaktiviteter </c:v>
                </c:pt>
                <c:pt idx="3">
                  <c:v>Korpset er en god og trygg sosial arena for mitt barn</c:v>
                </c:pt>
                <c:pt idx="4">
                  <c:v>Korps er det viktigste musikktilbud i nærmiljøet</c:v>
                </c:pt>
                <c:pt idx="5">
                  <c:v>Korpset respekterer barn og foreldres aktive hverdag</c:v>
                </c:pt>
                <c:pt idx="6">
                  <c:v>Korpset har dugnadsarbeid basert på sunne felleskapidealer</c:v>
                </c:pt>
              </c:strCache>
            </c:strRef>
          </c:cat>
          <c:val>
            <c:numRef>
              <c:f>Sheet1!$B$2:$B$8</c:f>
              <c:numCache>
                <c:formatCode>0.00</c:formatCode>
                <c:ptCount val="7"/>
                <c:pt idx="0">
                  <c:v>4.6110999999999986</c:v>
                </c:pt>
                <c:pt idx="1">
                  <c:v>4.2778</c:v>
                </c:pt>
                <c:pt idx="2">
                  <c:v>3.9142999999999999</c:v>
                </c:pt>
                <c:pt idx="3">
                  <c:v>5.1943999999999946</c:v>
                </c:pt>
                <c:pt idx="4">
                  <c:v>4.6943999999999946</c:v>
                </c:pt>
                <c:pt idx="5">
                  <c:v>4.3610999999999986</c:v>
                </c:pt>
                <c:pt idx="6">
                  <c:v>4.9428999999999998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4682B4"/>
                    </a:solidFill>
                  </a:ln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26632960"/>
        <c:axId val="226631392"/>
      </c:barChart>
      <c:valAx>
        <c:axId val="226631392"/>
        <c:scaling>
          <c:orientation val="minMax"/>
          <c:max val="6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Gjennomsnitt</a:t>
                </a:r>
              </a:p>
            </c:rich>
          </c:tx>
          <c:overlay val="0"/>
        </c:title>
        <c:numFmt formatCode="General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26632960"/>
        <c:crosses val="max"/>
        <c:crossBetween val="between"/>
        <c:majorUnit val="1"/>
      </c:valAx>
      <c:catAx>
        <c:axId val="226632960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26631392"/>
        <c:crosses val="autoZero"/>
        <c:auto val="1"/>
        <c:lblAlgn val="ctr"/>
        <c:lblOffset val="100"/>
        <c:noMultiLvlLbl val="1"/>
      </c:catAx>
    </c:plotArea>
    <c:plotVisOnly val="1"/>
    <c:dispBlanksAs val="zero"/>
    <c:showDLblsOverMax val="1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00FF"/>
            </a:solidFill>
            <a:ln>
              <a:solidFill>
                <a:srgbClr val="4682B4"/>
              </a:solidFill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CCFFCC"/>
              </a:solidFill>
              <a:ln>
                <a:solidFill>
                  <a:srgbClr val="4682B4"/>
                </a:solidFill>
              </a:ln>
            </c:spPr>
          </c:dPt>
          <c:dPt>
            <c:idx val="2"/>
            <c:invertIfNegative val="1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rgbClr val="4682B4"/>
                </a:solidFill>
              </a:ln>
            </c:spPr>
          </c:dPt>
          <c:dPt>
            <c:idx val="3"/>
            <c:invertIfNegative val="1"/>
            <c:bubble3D val="0"/>
            <c:spPr>
              <a:solidFill>
                <a:srgbClr val="FF6600"/>
              </a:solidFill>
              <a:ln>
                <a:solidFill>
                  <a:srgbClr val="4682B4"/>
                </a:solidFill>
              </a:ln>
            </c:spPr>
          </c:dPt>
          <c:dPt>
            <c:idx val="4"/>
            <c:invertIfNegative val="1"/>
            <c:bubble3D val="0"/>
            <c:spPr>
              <a:solidFill>
                <a:srgbClr val="FF0000"/>
              </a:solidFill>
              <a:ln>
                <a:solidFill>
                  <a:srgbClr val="4682B4"/>
                </a:solidFill>
              </a:ln>
            </c:spPr>
          </c:dPt>
          <c:dPt>
            <c:idx val="5"/>
            <c:invertIfNegative val="1"/>
            <c:bubble3D val="0"/>
            <c:spPr>
              <a:solidFill>
                <a:srgbClr val="FFFF00"/>
              </a:solidFill>
              <a:ln>
                <a:solidFill>
                  <a:srgbClr val="4682B4"/>
                </a:solidFill>
              </a:ln>
            </c:spPr>
          </c:dPt>
          <c:dPt>
            <c:idx val="6"/>
            <c:invertIfNegative val="1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rgbClr val="4682B4"/>
                </a:solidFill>
              </a:ln>
            </c:spPr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Hjemmesiden til korpset (www.hosleskolekorps.no)</c:v>
                </c:pt>
                <c:pt idx="1">
                  <c:v>Facebook siden til korpset</c:v>
                </c:pt>
                <c:pt idx="2">
                  <c:v>Informasjon og dialog med korpsledere</c:v>
                </c:pt>
                <c:pt idx="3">
                  <c:v>Informasjon og dialog med dirigent</c:v>
                </c:pt>
                <c:pt idx="4">
                  <c:v>Informasjon og dialog med instruktør</c:v>
                </c:pt>
                <c:pt idx="5">
                  <c:v>Informasjon vedrørende loppemarkedet</c:v>
                </c:pt>
                <c:pt idx="6">
                  <c:v>Totalt sett med informasjonen fra korpset</c:v>
                </c:pt>
              </c:strCache>
            </c:strRef>
          </c:cat>
          <c:val>
            <c:numRef>
              <c:f>Sheet1!$B$2:$B$8</c:f>
              <c:numCache>
                <c:formatCode>0.00</c:formatCode>
                <c:ptCount val="7"/>
                <c:pt idx="0">
                  <c:v>4.5428999999999986</c:v>
                </c:pt>
                <c:pt idx="1">
                  <c:v>4.1764999999999999</c:v>
                </c:pt>
                <c:pt idx="2">
                  <c:v>4.8710000000000004</c:v>
                </c:pt>
                <c:pt idx="3">
                  <c:v>4.2332999999999998</c:v>
                </c:pt>
                <c:pt idx="4">
                  <c:v>4.6773999999999987</c:v>
                </c:pt>
                <c:pt idx="5">
                  <c:v>5.1943999999999946</c:v>
                </c:pt>
                <c:pt idx="6">
                  <c:v>4.7713999999999999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4682B4"/>
                    </a:solidFill>
                  </a:ln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30016752"/>
        <c:axId val="230016360"/>
      </c:barChart>
      <c:valAx>
        <c:axId val="230016360"/>
        <c:scaling>
          <c:orientation val="minMax"/>
          <c:max val="6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Gjennomsnitt</a:t>
                </a:r>
              </a:p>
            </c:rich>
          </c:tx>
          <c:overlay val="0"/>
        </c:title>
        <c:numFmt formatCode="General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30016752"/>
        <c:crosses val="max"/>
        <c:crossBetween val="between"/>
        <c:majorUnit val="1"/>
      </c:valAx>
      <c:catAx>
        <c:axId val="230016752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30016360"/>
        <c:crosses val="autoZero"/>
        <c:auto val="1"/>
        <c:lblAlgn val="ctr"/>
        <c:lblOffset val="100"/>
        <c:noMultiLvlLbl val="1"/>
      </c:catAx>
    </c:plotArea>
    <c:plotVisOnly val="1"/>
    <c:dispBlanksAs val="zero"/>
    <c:showDLblsOverMax val="1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1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Talentprogram </c:v>
                </c:pt>
                <c:pt idx="1">
                  <c:v>Opplæring i andre instrumenter enn messinginstrumenter og slagverk</c:v>
                </c:pt>
                <c:pt idx="2">
                  <c:v>Foreldrekorps</c:v>
                </c:pt>
                <c:pt idx="3">
                  <c:v>Musikkopplæring - kurs for foreldre</c:v>
                </c:pt>
                <c:pt idx="4">
                  <c:v>Instrumentreperasjon/Vedlikehold -kurs for foreldre og barn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2.8235000000000001</c:v>
                </c:pt>
                <c:pt idx="1">
                  <c:v>3.8285999999999998</c:v>
                </c:pt>
                <c:pt idx="2">
                  <c:v>1.8234999999999999</c:v>
                </c:pt>
                <c:pt idx="3">
                  <c:v>2.1471</c:v>
                </c:pt>
                <c:pt idx="4">
                  <c:v>2.6562999999999999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4682B4"/>
                    </a:solidFill>
                  </a:ln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30015576"/>
        <c:axId val="230018320"/>
      </c:barChart>
      <c:valAx>
        <c:axId val="230018320"/>
        <c:scaling>
          <c:orientation val="minMax"/>
          <c:max val="6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/>
                </a:pPr>
                <a:r>
                  <a:rPr lang="nb-NO"/>
                  <a:t>Gjennomsnitt</a:t>
                </a:r>
              </a:p>
            </c:rich>
          </c:tx>
          <c:overlay val="0"/>
        </c:title>
        <c:numFmt formatCode="General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30015576"/>
        <c:crosses val="max"/>
        <c:crossBetween val="between"/>
        <c:majorUnit val="1"/>
      </c:valAx>
      <c:catAx>
        <c:axId val="23001557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nb-NO"/>
          </a:p>
        </c:txPr>
        <c:crossAx val="230018320"/>
        <c:crosses val="autoZero"/>
        <c:auto val="1"/>
        <c:lblAlgn val="ctr"/>
        <c:lblOffset val="100"/>
        <c:noMultiLvlLbl val="1"/>
      </c:catAx>
    </c:plotArea>
    <c:plotVisOnly val="1"/>
    <c:dispBlanksAs val="zero"/>
    <c:showDLblsOverMax val="1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ADB8C8-9444-7F43-A004-8618D9C14960}" type="doc">
      <dgm:prSet loTypeId="urn:microsoft.com/office/officeart/2005/8/layout/funnel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19F32BA6-95E6-9945-A50E-EF730F989995}">
      <dgm:prSet/>
      <dgm:spPr/>
      <dgm:t>
        <a:bodyPr/>
        <a:lstStyle/>
        <a:p>
          <a:r>
            <a:rPr lang="nb-NO" dirty="0" smtClean="0"/>
            <a:t>Aspirantkorps</a:t>
          </a:r>
        </a:p>
      </dgm:t>
    </dgm:pt>
    <dgm:pt modelId="{60DA0C75-AD3A-AC4D-8802-21112C613471}" type="parTrans" cxnId="{74B7D5D1-9073-4B44-A517-1AAE60750309}">
      <dgm:prSet/>
      <dgm:spPr/>
      <dgm:t>
        <a:bodyPr/>
        <a:lstStyle/>
        <a:p>
          <a:endParaRPr lang="nb-NO"/>
        </a:p>
      </dgm:t>
    </dgm:pt>
    <dgm:pt modelId="{6E993DF2-8F5C-F04A-B276-EEC0320454CA}" type="sibTrans" cxnId="{74B7D5D1-9073-4B44-A517-1AAE60750309}">
      <dgm:prSet/>
      <dgm:spPr/>
      <dgm:t>
        <a:bodyPr/>
        <a:lstStyle/>
        <a:p>
          <a:endParaRPr lang="nb-NO"/>
        </a:p>
      </dgm:t>
    </dgm:pt>
    <dgm:pt modelId="{4571A430-88C4-F04F-8086-B93E5FFF2237}">
      <dgm:prSet/>
      <dgm:spPr/>
      <dgm:t>
        <a:bodyPr/>
        <a:lstStyle/>
        <a:p>
          <a:r>
            <a:rPr lang="nb-NO" smtClean="0"/>
            <a:t>Juniorkorps</a:t>
          </a:r>
          <a:endParaRPr lang="nb-NO" dirty="0" smtClean="0"/>
        </a:p>
      </dgm:t>
    </dgm:pt>
    <dgm:pt modelId="{345D5FF7-5031-F840-BF0B-DD9CAC43F406}" type="parTrans" cxnId="{62F39517-7D96-B74C-B3B5-34E75677FA44}">
      <dgm:prSet/>
      <dgm:spPr/>
      <dgm:t>
        <a:bodyPr/>
        <a:lstStyle/>
        <a:p>
          <a:endParaRPr lang="nb-NO"/>
        </a:p>
      </dgm:t>
    </dgm:pt>
    <dgm:pt modelId="{C8CA9F33-1CF9-384E-AB78-FAD52087F86A}" type="sibTrans" cxnId="{62F39517-7D96-B74C-B3B5-34E75677FA44}">
      <dgm:prSet/>
      <dgm:spPr/>
      <dgm:t>
        <a:bodyPr/>
        <a:lstStyle/>
        <a:p>
          <a:endParaRPr lang="nb-NO"/>
        </a:p>
      </dgm:t>
    </dgm:pt>
    <dgm:pt modelId="{03D8B423-6C91-3848-A085-F58C8BE165E0}">
      <dgm:prSet/>
      <dgm:spPr/>
      <dgm:t>
        <a:bodyPr/>
        <a:lstStyle/>
        <a:p>
          <a:r>
            <a:rPr lang="nb-NO" dirty="0" smtClean="0"/>
            <a:t>Hovedkorps</a:t>
          </a:r>
          <a:endParaRPr lang="nb-NO" dirty="0"/>
        </a:p>
      </dgm:t>
    </dgm:pt>
    <dgm:pt modelId="{6FD1F491-4DE6-9D49-9C23-A790C223B40B}" type="parTrans" cxnId="{A8ED5C64-82B8-4749-B7BA-0FBA329BB187}">
      <dgm:prSet/>
      <dgm:spPr/>
      <dgm:t>
        <a:bodyPr/>
        <a:lstStyle/>
        <a:p>
          <a:endParaRPr lang="nb-NO"/>
        </a:p>
      </dgm:t>
    </dgm:pt>
    <dgm:pt modelId="{08BC7911-FFD7-6040-84E5-404D678294E9}" type="sibTrans" cxnId="{A8ED5C64-82B8-4749-B7BA-0FBA329BB187}">
      <dgm:prSet/>
      <dgm:spPr/>
      <dgm:t>
        <a:bodyPr/>
        <a:lstStyle/>
        <a:p>
          <a:endParaRPr lang="nb-NO"/>
        </a:p>
      </dgm:t>
    </dgm:pt>
    <dgm:pt modelId="{8BDC929E-0BA8-2440-B613-9DC61141396A}">
      <dgm:prSet/>
      <dgm:spPr/>
      <dgm:t>
        <a:bodyPr/>
        <a:lstStyle/>
        <a:p>
          <a:r>
            <a:rPr lang="nb-NO" dirty="0" smtClean="0"/>
            <a:t>Musikkglede, samspill, notelære og mestring av å spille et instrument</a:t>
          </a:r>
          <a:endParaRPr lang="nb-NO" dirty="0"/>
        </a:p>
      </dgm:t>
    </dgm:pt>
    <dgm:pt modelId="{2C192A5E-F2AD-8B4E-84FD-4B90809239E8}" type="parTrans" cxnId="{ABC62C97-B151-D94C-AAE4-3BF780E824F0}">
      <dgm:prSet/>
      <dgm:spPr/>
      <dgm:t>
        <a:bodyPr/>
        <a:lstStyle/>
        <a:p>
          <a:endParaRPr lang="nb-NO"/>
        </a:p>
      </dgm:t>
    </dgm:pt>
    <dgm:pt modelId="{C1712247-9C6C-094C-9D07-534C77BA6E3B}" type="sibTrans" cxnId="{ABC62C97-B151-D94C-AAE4-3BF780E824F0}">
      <dgm:prSet/>
      <dgm:spPr/>
      <dgm:t>
        <a:bodyPr/>
        <a:lstStyle/>
        <a:p>
          <a:endParaRPr lang="nb-NO"/>
        </a:p>
      </dgm:t>
    </dgm:pt>
    <dgm:pt modelId="{4ED0371A-FECF-F849-9F63-47E57A43DA80}" type="pres">
      <dgm:prSet presAssocID="{58ADB8C8-9444-7F43-A004-8618D9C14960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1D0ED99E-B1AD-8046-A583-A73BFEC80DCE}" type="pres">
      <dgm:prSet presAssocID="{58ADB8C8-9444-7F43-A004-8618D9C14960}" presName="ellipse" presStyleLbl="trBgShp" presStyleIdx="0" presStyleCnt="1"/>
      <dgm:spPr/>
    </dgm:pt>
    <dgm:pt modelId="{31FFF165-3845-394D-BE8C-7C2AA2AF5B27}" type="pres">
      <dgm:prSet presAssocID="{58ADB8C8-9444-7F43-A004-8618D9C14960}" presName="arrow1" presStyleLbl="fgShp" presStyleIdx="0" presStyleCnt="1"/>
      <dgm:spPr/>
    </dgm:pt>
    <dgm:pt modelId="{DDC48BE2-ADF4-C945-BC54-831395D0FB1B}" type="pres">
      <dgm:prSet presAssocID="{58ADB8C8-9444-7F43-A004-8618D9C14960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8831525-B449-1E45-BC29-F702B8415601}" type="pres">
      <dgm:prSet presAssocID="{4571A430-88C4-F04F-8086-B93E5FFF2237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5844A70-F3FB-3942-B4C5-B95311F13C38}" type="pres">
      <dgm:prSet presAssocID="{03D8B423-6C91-3848-A085-F58C8BE165E0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563C3F8-DAF8-934F-97C2-B3E5FB19487D}" type="pres">
      <dgm:prSet presAssocID="{8BDC929E-0BA8-2440-B613-9DC61141396A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5D82A59-87DC-B147-8F2E-A01620EAAC61}" type="pres">
      <dgm:prSet presAssocID="{58ADB8C8-9444-7F43-A004-8618D9C14960}" presName="funnel" presStyleLbl="trAlignAcc1" presStyleIdx="0" presStyleCnt="1"/>
      <dgm:spPr/>
    </dgm:pt>
  </dgm:ptLst>
  <dgm:cxnLst>
    <dgm:cxn modelId="{B031433A-7DAE-8043-8C39-F30AF197E94F}" type="presOf" srcId="{58ADB8C8-9444-7F43-A004-8618D9C14960}" destId="{4ED0371A-FECF-F849-9F63-47E57A43DA80}" srcOrd="0" destOrd="0" presId="urn:microsoft.com/office/officeart/2005/8/layout/funnel1"/>
    <dgm:cxn modelId="{62F39517-7D96-B74C-B3B5-34E75677FA44}" srcId="{58ADB8C8-9444-7F43-A004-8618D9C14960}" destId="{4571A430-88C4-F04F-8086-B93E5FFF2237}" srcOrd="1" destOrd="0" parTransId="{345D5FF7-5031-F840-BF0B-DD9CAC43F406}" sibTransId="{C8CA9F33-1CF9-384E-AB78-FAD52087F86A}"/>
    <dgm:cxn modelId="{74B7D5D1-9073-4B44-A517-1AAE60750309}" srcId="{58ADB8C8-9444-7F43-A004-8618D9C14960}" destId="{19F32BA6-95E6-9945-A50E-EF730F989995}" srcOrd="0" destOrd="0" parTransId="{60DA0C75-AD3A-AC4D-8802-21112C613471}" sibTransId="{6E993DF2-8F5C-F04A-B276-EEC0320454CA}"/>
    <dgm:cxn modelId="{ABC62C97-B151-D94C-AAE4-3BF780E824F0}" srcId="{58ADB8C8-9444-7F43-A004-8618D9C14960}" destId="{8BDC929E-0BA8-2440-B613-9DC61141396A}" srcOrd="3" destOrd="0" parTransId="{2C192A5E-F2AD-8B4E-84FD-4B90809239E8}" sibTransId="{C1712247-9C6C-094C-9D07-534C77BA6E3B}"/>
    <dgm:cxn modelId="{DBECE64A-2ED1-154F-8E04-F65244218969}" type="presOf" srcId="{19F32BA6-95E6-9945-A50E-EF730F989995}" destId="{C563C3F8-DAF8-934F-97C2-B3E5FB19487D}" srcOrd="0" destOrd="0" presId="urn:microsoft.com/office/officeart/2005/8/layout/funnel1"/>
    <dgm:cxn modelId="{5C8E4FB3-7981-BB4D-95C7-65A1A77030AE}" type="presOf" srcId="{03D8B423-6C91-3848-A085-F58C8BE165E0}" destId="{58831525-B449-1E45-BC29-F702B8415601}" srcOrd="0" destOrd="0" presId="urn:microsoft.com/office/officeart/2005/8/layout/funnel1"/>
    <dgm:cxn modelId="{63E383B8-B96E-C64D-974C-ABE9DE2F0AD3}" type="presOf" srcId="{8BDC929E-0BA8-2440-B613-9DC61141396A}" destId="{DDC48BE2-ADF4-C945-BC54-831395D0FB1B}" srcOrd="0" destOrd="0" presId="urn:microsoft.com/office/officeart/2005/8/layout/funnel1"/>
    <dgm:cxn modelId="{A8ED5C64-82B8-4749-B7BA-0FBA329BB187}" srcId="{58ADB8C8-9444-7F43-A004-8618D9C14960}" destId="{03D8B423-6C91-3848-A085-F58C8BE165E0}" srcOrd="2" destOrd="0" parTransId="{6FD1F491-4DE6-9D49-9C23-A790C223B40B}" sibTransId="{08BC7911-FFD7-6040-84E5-404D678294E9}"/>
    <dgm:cxn modelId="{88D5A949-045E-8245-B61B-71E1A1853AC5}" type="presOf" srcId="{4571A430-88C4-F04F-8086-B93E5FFF2237}" destId="{75844A70-F3FB-3942-B4C5-B95311F13C38}" srcOrd="0" destOrd="0" presId="urn:microsoft.com/office/officeart/2005/8/layout/funnel1"/>
    <dgm:cxn modelId="{ADDD1798-11BA-2443-BB1D-7CB9288E0459}" type="presParOf" srcId="{4ED0371A-FECF-F849-9F63-47E57A43DA80}" destId="{1D0ED99E-B1AD-8046-A583-A73BFEC80DCE}" srcOrd="0" destOrd="0" presId="urn:microsoft.com/office/officeart/2005/8/layout/funnel1"/>
    <dgm:cxn modelId="{54EB6EF7-3B69-B745-8F68-5076DB31703F}" type="presParOf" srcId="{4ED0371A-FECF-F849-9F63-47E57A43DA80}" destId="{31FFF165-3845-394D-BE8C-7C2AA2AF5B27}" srcOrd="1" destOrd="0" presId="urn:microsoft.com/office/officeart/2005/8/layout/funnel1"/>
    <dgm:cxn modelId="{648DCCE0-18E8-234B-898F-75A101217528}" type="presParOf" srcId="{4ED0371A-FECF-F849-9F63-47E57A43DA80}" destId="{DDC48BE2-ADF4-C945-BC54-831395D0FB1B}" srcOrd="2" destOrd="0" presId="urn:microsoft.com/office/officeart/2005/8/layout/funnel1"/>
    <dgm:cxn modelId="{151887FC-90B9-F34C-9C94-F0159C7EEB78}" type="presParOf" srcId="{4ED0371A-FECF-F849-9F63-47E57A43DA80}" destId="{58831525-B449-1E45-BC29-F702B8415601}" srcOrd="3" destOrd="0" presId="urn:microsoft.com/office/officeart/2005/8/layout/funnel1"/>
    <dgm:cxn modelId="{5392FFBD-82DC-C34B-BC65-A0C027FE4B4C}" type="presParOf" srcId="{4ED0371A-FECF-F849-9F63-47E57A43DA80}" destId="{75844A70-F3FB-3942-B4C5-B95311F13C38}" srcOrd="4" destOrd="0" presId="urn:microsoft.com/office/officeart/2005/8/layout/funnel1"/>
    <dgm:cxn modelId="{D6B231D5-F684-E446-AF9D-C37BEDBC9F76}" type="presParOf" srcId="{4ED0371A-FECF-F849-9F63-47E57A43DA80}" destId="{C563C3F8-DAF8-934F-97C2-B3E5FB19487D}" srcOrd="5" destOrd="0" presId="urn:microsoft.com/office/officeart/2005/8/layout/funnel1"/>
    <dgm:cxn modelId="{0B5D3E38-7703-1C48-9F93-827A8676AB07}" type="presParOf" srcId="{4ED0371A-FECF-F849-9F63-47E57A43DA80}" destId="{55D82A59-87DC-B147-8F2E-A01620EAAC6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ED99E-B1AD-8046-A583-A73BFEC80DCE}">
      <dsp:nvSpPr>
        <dsp:cNvPr id="0" name=""/>
        <dsp:cNvSpPr/>
      </dsp:nvSpPr>
      <dsp:spPr>
        <a:xfrm>
          <a:off x="2284613" y="183867"/>
          <a:ext cx="3649057" cy="126726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FFF165-3845-394D-BE8C-7C2AA2AF5B27}">
      <dsp:nvSpPr>
        <dsp:cNvPr id="0" name=""/>
        <dsp:cNvSpPr/>
      </dsp:nvSpPr>
      <dsp:spPr>
        <a:xfrm>
          <a:off x="3761209" y="3286980"/>
          <a:ext cx="707181" cy="452596"/>
        </a:xfrm>
        <a:prstGeom prst="down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DC48BE2-ADF4-C945-BC54-831395D0FB1B}">
      <dsp:nvSpPr>
        <dsp:cNvPr id="0" name=""/>
        <dsp:cNvSpPr/>
      </dsp:nvSpPr>
      <dsp:spPr>
        <a:xfrm>
          <a:off x="2417563" y="3649057"/>
          <a:ext cx="3394472" cy="848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700" kern="1200" dirty="0" smtClean="0"/>
            <a:t>Musikkglede, samspill, notelære og mestring av å spille et instrument</a:t>
          </a:r>
          <a:endParaRPr lang="nb-NO" sz="1700" kern="1200" dirty="0"/>
        </a:p>
      </dsp:txBody>
      <dsp:txXfrm>
        <a:off x="2417563" y="3649057"/>
        <a:ext cx="3394472" cy="848618"/>
      </dsp:txXfrm>
    </dsp:sp>
    <dsp:sp modelId="{58831525-B449-1E45-BC29-F702B8415601}">
      <dsp:nvSpPr>
        <dsp:cNvPr id="0" name=""/>
        <dsp:cNvSpPr/>
      </dsp:nvSpPr>
      <dsp:spPr>
        <a:xfrm>
          <a:off x="3611286" y="1549010"/>
          <a:ext cx="1272927" cy="127292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Hovedkorps</a:t>
          </a:r>
          <a:endParaRPr lang="nb-NO" sz="1200" kern="1200" dirty="0"/>
        </a:p>
      </dsp:txBody>
      <dsp:txXfrm>
        <a:off x="3797702" y="1735426"/>
        <a:ext cx="900095" cy="900095"/>
      </dsp:txXfrm>
    </dsp:sp>
    <dsp:sp modelId="{75844A70-F3FB-3942-B4C5-B95311F13C38}">
      <dsp:nvSpPr>
        <dsp:cNvPr id="0" name=""/>
        <dsp:cNvSpPr/>
      </dsp:nvSpPr>
      <dsp:spPr>
        <a:xfrm>
          <a:off x="2700436" y="594032"/>
          <a:ext cx="1272927" cy="127292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smtClean="0"/>
            <a:t>Juniorkorps</a:t>
          </a:r>
          <a:endParaRPr lang="nb-NO" sz="1200" kern="1200" dirty="0" smtClean="0"/>
        </a:p>
      </dsp:txBody>
      <dsp:txXfrm>
        <a:off x="2886852" y="780448"/>
        <a:ext cx="900095" cy="900095"/>
      </dsp:txXfrm>
    </dsp:sp>
    <dsp:sp modelId="{C563C3F8-DAF8-934F-97C2-B3E5FB19487D}">
      <dsp:nvSpPr>
        <dsp:cNvPr id="0" name=""/>
        <dsp:cNvSpPr/>
      </dsp:nvSpPr>
      <dsp:spPr>
        <a:xfrm>
          <a:off x="4001650" y="286267"/>
          <a:ext cx="1272927" cy="127292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Aspirantkorps</a:t>
          </a:r>
        </a:p>
      </dsp:txBody>
      <dsp:txXfrm>
        <a:off x="4188066" y="472683"/>
        <a:ext cx="900095" cy="900095"/>
      </dsp:txXfrm>
    </dsp:sp>
    <dsp:sp modelId="{55D82A59-87DC-B147-8F2E-A01620EAAC61}">
      <dsp:nvSpPr>
        <dsp:cNvPr id="0" name=""/>
        <dsp:cNvSpPr/>
      </dsp:nvSpPr>
      <dsp:spPr>
        <a:xfrm>
          <a:off x="2134691" y="28287"/>
          <a:ext cx="3960217" cy="316817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A9A28-083E-F049-B0D1-EF11E6EA2D84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E3B29-8AA9-1643-AC73-4B27FBF824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36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76E5D-D179-9046-9867-C78EF428E5B7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E48F9-4E74-6C49-9CCE-ACC18580F9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3116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0466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 </a:t>
            </a:r>
            <a:r>
              <a:rPr lang="en-GB" sz="20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andre</a:t>
            </a:r>
            <a:r>
              <a:rPr lang="en-GB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0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ord</a:t>
            </a:r>
            <a:r>
              <a:rPr lang="en-GB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vi </a:t>
            </a:r>
            <a:r>
              <a:rPr lang="en-GB" sz="20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skal</a:t>
            </a:r>
            <a:r>
              <a:rPr lang="en-GB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0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bli</a:t>
            </a:r>
            <a:r>
              <a:rPr lang="en-GB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0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gode</a:t>
            </a:r>
            <a:r>
              <a:rPr lang="en-GB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0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GB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 </a:t>
            </a:r>
            <a:r>
              <a:rPr lang="en-GB" sz="20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</a:t>
            </a:r>
            <a:r>
              <a:rPr lang="en-GB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0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gøy</a:t>
            </a:r>
            <a:r>
              <a:rPr lang="en-GB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6770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7323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Korps er mer enn korps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874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HMKG: to tubaister nå,</a:t>
            </a:r>
            <a:r>
              <a:rPr lang="nb-NO" baseline="0" dirty="0" smtClean="0"/>
              <a:t> Carl Richard og Lauritz, Marius Herland, trompet og Ingebjørg, trompet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1022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1333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Presentere ”noen oppgaver” som mange gjør</a:t>
            </a:r>
          </a:p>
          <a:p>
            <a:endParaRPr lang="nb-NO" dirty="0" smtClean="0"/>
          </a:p>
          <a:p>
            <a:r>
              <a:rPr lang="nb-NO" dirty="0" smtClean="0"/>
              <a:t>Steinar &amp; Steinar</a:t>
            </a:r>
          </a:p>
          <a:p>
            <a:r>
              <a:rPr lang="nb-NO" dirty="0" smtClean="0"/>
              <a:t>Kari &amp; Pål</a:t>
            </a:r>
          </a:p>
          <a:p>
            <a:r>
              <a:rPr lang="nb-NO" dirty="0" smtClean="0"/>
              <a:t>Thomas</a:t>
            </a:r>
          </a:p>
          <a:p>
            <a:r>
              <a:rPr lang="nb-NO" dirty="0" smtClean="0"/>
              <a:t>Sara</a:t>
            </a:r>
            <a:r>
              <a:rPr lang="nb-NO" baseline="0" dirty="0" smtClean="0"/>
              <a:t> og Gry</a:t>
            </a:r>
          </a:p>
          <a:p>
            <a:r>
              <a:rPr lang="nb-NO" baseline="0" dirty="0" smtClean="0"/>
              <a:t>Erik</a:t>
            </a:r>
          </a:p>
          <a:p>
            <a:r>
              <a:rPr lang="nb-NO" baseline="0" dirty="0" smtClean="0"/>
              <a:t>Liv</a:t>
            </a:r>
          </a:p>
          <a:p>
            <a:r>
              <a:rPr lang="nb-NO" baseline="0" dirty="0" smtClean="0"/>
              <a:t>Thomas, Marius og Morten</a:t>
            </a:r>
          </a:p>
          <a:p>
            <a:r>
              <a:rPr lang="nb-NO" baseline="0" dirty="0" smtClean="0"/>
              <a:t>Thomas og Erik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2500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Hvor fornøyd og hva er viktig for foreldrene?</a:t>
            </a:r>
          </a:p>
          <a:p>
            <a:r>
              <a:rPr lang="nb-NO" dirty="0" smtClean="0"/>
              <a:t>Foreldreundersøkelsen 2014</a:t>
            </a:r>
          </a:p>
          <a:p>
            <a:pPr lvl="1"/>
            <a:r>
              <a:rPr lang="nb-NO" dirty="0" smtClean="0"/>
              <a:t>66 % svar (36 av 55 foreldre)</a:t>
            </a:r>
          </a:p>
          <a:p>
            <a:pPr lvl="1"/>
            <a:r>
              <a:rPr lang="nb-NO" dirty="0" smtClean="0"/>
              <a:t>Begge foreldre ble spurt</a:t>
            </a:r>
          </a:p>
          <a:p>
            <a:pPr lvl="1"/>
            <a:r>
              <a:rPr lang="nb-NO" dirty="0" smtClean="0"/>
              <a:t>Gjennomført juni 2014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249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7677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Dialog </a:t>
            </a:r>
            <a:r>
              <a:rPr lang="en-US" dirty="0" err="1" smtClean="0"/>
              <a:t>mellom</a:t>
            </a:r>
            <a:r>
              <a:rPr lang="en-US" dirty="0" smtClean="0"/>
              <a:t> </a:t>
            </a:r>
            <a:r>
              <a:rPr lang="en-US" dirty="0" err="1" smtClean="0"/>
              <a:t>korps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hjem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svært</a:t>
            </a:r>
            <a:r>
              <a:rPr lang="en-US" dirty="0" smtClean="0"/>
              <a:t> </a:t>
            </a:r>
            <a:r>
              <a:rPr lang="en-US" dirty="0" err="1" smtClean="0"/>
              <a:t>viktig</a:t>
            </a:r>
            <a:r>
              <a:rPr lang="en-US" dirty="0" smtClean="0"/>
              <a:t> for </a:t>
            </a:r>
            <a:r>
              <a:rPr lang="en-US" dirty="0" err="1" smtClean="0"/>
              <a:t>oss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2029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er ikke alltid like lett å lære barn å spille. Noen er ivrige og flinke til å øve, mens andre er mindre ivrige. Ingen barn utvikler ferdigheter uten innsats. Ingen ferdigheter, ingen motivasjon. Husk: DET ER GØY Å VÆRE GOD!</a:t>
            </a:r>
          </a:p>
          <a:p>
            <a:r>
              <a:rPr lang="nb-NO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Som foreldre er det ikke alltid like lett å vite hvordan en skal hjelpe til.</a:t>
            </a:r>
          </a:p>
          <a:p>
            <a:r>
              <a:rPr lang="nb-NO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 er noen råd:</a:t>
            </a:r>
          </a:p>
          <a:p>
            <a:endParaRPr lang="nb-NO" sz="1200" u="non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Vær tilstede!</a:t>
            </a:r>
          </a:p>
          <a:p>
            <a:r>
              <a:rPr lang="nb-NO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 gjerne på en spilletime eller samspilløvelse!</a:t>
            </a:r>
          </a:p>
          <a:p>
            <a:r>
              <a:rPr lang="nb-NO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Spør om å få høre leksa!</a:t>
            </a:r>
          </a:p>
          <a:p>
            <a:r>
              <a:rPr lang="nb-NO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Masse ros!</a:t>
            </a:r>
          </a:p>
          <a:p>
            <a:r>
              <a:rPr lang="nb-NO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Still opp på konserter!</a:t>
            </a:r>
          </a:p>
          <a:p>
            <a:r>
              <a:rPr lang="nb-NO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 interesse!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487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Overgang</a:t>
            </a:r>
            <a:r>
              <a:rPr lang="nb-NO" baseline="0" dirty="0" smtClean="0"/>
              <a:t> til å presentere dirigentene-</a:t>
            </a:r>
          </a:p>
          <a:p>
            <a:endParaRPr lang="nb-NO" baseline="0" dirty="0" smtClean="0"/>
          </a:p>
          <a:p>
            <a:r>
              <a:rPr lang="nb-NO" baseline="0" dirty="0" smtClean="0"/>
              <a:t>Kanskje vi skal bli bedre kjent med hva dirigentene tenker?.....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0376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- metode og målsetninger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1436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FORUTSETNINGER OG MUSIKALSK UTVIKLING </a:t>
            </a:r>
          </a:p>
          <a:p>
            <a:pPr lvl="1"/>
            <a:r>
              <a:rPr lang="nb-NO" dirty="0" smtClean="0"/>
              <a:t>foresatte</a:t>
            </a:r>
          </a:p>
          <a:p>
            <a:pPr lvl="1"/>
            <a:r>
              <a:rPr lang="nb-NO" dirty="0" smtClean="0"/>
              <a:t>motivasjon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927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Begynte på </a:t>
            </a:r>
            <a:r>
              <a:rPr lang="nb-NO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melophon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(bilde, må skanne det først)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Elsket å øve (har bilde, hvis ønskelig, men må skanne det)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Stolt av korpset mitt/hobby/jobb resten av livet (bilde av korpset mitt, 2 </a:t>
            </a:r>
            <a:r>
              <a:rPr lang="nb-NO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tsk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vises ved siden av hverandre)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Glede ved å mestre sammen med korpset (bilde av jubel fra NM)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-Utdannelse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 dag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3946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7518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Hvordan vil vi ha det i korpset?</a:t>
            </a:r>
          </a:p>
          <a:p>
            <a:r>
              <a:rPr lang="nb-NO" dirty="0" smtClean="0"/>
              <a:t>Hvordan ser vi for oss korpset om 4 år? </a:t>
            </a:r>
          </a:p>
          <a:p>
            <a:pPr lvl="1"/>
            <a:r>
              <a:rPr lang="nb-NO" dirty="0" smtClean="0"/>
              <a:t>Korpset er 50 år i 2017!</a:t>
            </a:r>
          </a:p>
          <a:p>
            <a:r>
              <a:rPr lang="nb-NO" dirty="0" smtClean="0"/>
              <a:t>Kan vi lage oss et slagord /motto?</a:t>
            </a:r>
          </a:p>
          <a:p>
            <a:r>
              <a:rPr lang="nb-NO" dirty="0" smtClean="0"/>
              <a:t>Bilde: Logo korps </a:t>
            </a:r>
          </a:p>
          <a:p>
            <a:pPr lvl="1"/>
            <a:r>
              <a:rPr lang="nb-NO" dirty="0" smtClean="0"/>
              <a:t>Eks </a:t>
            </a:r>
          </a:p>
          <a:p>
            <a:pPr lvl="2"/>
            <a:r>
              <a:rPr lang="nb-NO" dirty="0" smtClean="0"/>
              <a:t>Det er kult med musikk</a:t>
            </a:r>
          </a:p>
          <a:p>
            <a:pPr lvl="2"/>
            <a:r>
              <a:rPr lang="nb-NO" dirty="0" smtClean="0"/>
              <a:t>Korps er gøy!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8433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Eks. Høre på dirigenten,</a:t>
            </a:r>
            <a:r>
              <a:rPr lang="nb-NO" baseline="0" dirty="0" smtClean="0"/>
              <a:t> øve, turer og seminarer, morsomt repertoar, kjent repertoar, være venner, stille på øvelsene, huske notene sine, være positiv – si hyggelig ting om hobbyen vår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E48F9-4E74-6C49-9CCE-ACC18580F9DE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6942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0134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025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553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512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5302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976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421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93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8026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3849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0582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l-GR" sz="1800" kern="1200" cap="none" spc="-10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8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068638"/>
            <a:ext cx="8642350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smtClean="0"/>
              <a:t>Warning</a:t>
            </a:r>
            <a:endParaRPr lang="el-GR"/>
          </a:p>
        </p:txBody>
      </p:sp>
      <p:sp>
        <p:nvSpPr>
          <p:cNvPr id="6" name="Pre"/>
          <p:cNvSpPr>
            <a:spLocks noGrp="1"/>
          </p:cNvSpPr>
          <p:nvPr>
            <p:ph sz="quarter" idx="14"/>
          </p:nvPr>
        </p:nvSpPr>
        <p:spPr>
          <a:xfrm>
            <a:off x="467544" y="836712"/>
            <a:ext cx="8207375" cy="648072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1"/>
          <p:cNvSpPr>
            <a:spLocks noGrp="1"/>
          </p:cNvSpPr>
          <p:nvPr>
            <p:ph sz="quarter" idx="15"/>
          </p:nvPr>
        </p:nvSpPr>
        <p:spPr>
          <a:xfrm>
            <a:off x="467544" y="1556792"/>
            <a:ext cx="8207375" cy="4824536"/>
          </a:xfrm>
          <a:noFill/>
          <a:ln>
            <a:noFill/>
          </a:ln>
        </p:spPr>
        <p:txBody>
          <a:bodyPr>
            <a:normAutofit/>
          </a:bodyPr>
          <a:lstStyle>
            <a:lvl1pPr marL="114300" indent="0">
              <a:buNone/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pTitle"/>
          <p:cNvSpPr>
            <a:spLocks noGrp="1"/>
          </p:cNvSpPr>
          <p:nvPr>
            <p:ph sz="quarter" idx="16" hasCustomPrompt="1"/>
          </p:nvPr>
        </p:nvSpPr>
        <p:spPr>
          <a:xfrm>
            <a:off x="0" y="2523"/>
            <a:ext cx="9144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smtClean="0"/>
              <a:t>Report Title</a:t>
            </a:r>
            <a:endParaRPr lang="el-GR"/>
          </a:p>
        </p:txBody>
      </p:sp>
      <p:sp>
        <p:nvSpPr>
          <p:cNvPr id="9" name="MetaFoot"/>
          <p:cNvSpPr>
            <a:spLocks noGrp="1"/>
          </p:cNvSpPr>
          <p:nvPr>
            <p:ph sz="quarter" idx="17"/>
          </p:nvPr>
        </p:nvSpPr>
        <p:spPr>
          <a:xfrm>
            <a:off x="2557" y="6669360"/>
            <a:ext cx="6121251" cy="188640"/>
          </a:xfrm>
        </p:spPr>
        <p:txBody>
          <a:bodyPr anchor="ctr">
            <a:noAutofit/>
          </a:bodyPr>
          <a:lstStyle>
            <a:lvl1pPr marL="1143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defRPr lang="el-GR" sz="1000">
                <a:solidFill>
                  <a:srgbClr val="7F7F7F"/>
                </a:solidFill>
                <a:cs typeface="Angsana New" panose="02020603050405020304" pitchFamily="18" charset="-34"/>
              </a:defRPr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defRPr/>
            </a:pPr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814532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38D64-9EFD-B047-B481-382EA665551E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F0645-A07D-D646-BC5D-4C9F643DC6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330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Velkommen til medlemsmøte for musikantene og foreldre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14. september 2014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365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Dagens møte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457200"/>
            <a:r>
              <a:rPr lang="nb-NO" dirty="0" smtClean="0"/>
              <a:t>Presentasjon av organisasjonen og tilbudene</a:t>
            </a:r>
          </a:p>
          <a:p>
            <a:pPr marL="514350" indent="-457200"/>
            <a:r>
              <a:rPr lang="nb-NO" dirty="0" smtClean="0"/>
              <a:t>Forventningene til musikantene, skolen og foreldre</a:t>
            </a:r>
          </a:p>
          <a:p>
            <a:pPr marL="514350" indent="-457200"/>
            <a:r>
              <a:rPr lang="nb-NO" dirty="0" smtClean="0"/>
              <a:t>Foreldreundersøkelsen 2014</a:t>
            </a:r>
          </a:p>
          <a:p>
            <a:pPr marL="514350" indent="-457200"/>
            <a:r>
              <a:rPr lang="nb-NO" dirty="0" smtClean="0"/>
              <a:t>Bilder fra sesongen 2013/2014</a:t>
            </a:r>
          </a:p>
          <a:p>
            <a:pPr marL="514350" indent="-457200"/>
            <a:r>
              <a:rPr lang="nb-NO" dirty="0" smtClean="0"/>
              <a:t>Musikalsk utvikling v/ dirigentene</a:t>
            </a:r>
          </a:p>
          <a:p>
            <a:pPr marL="514350" indent="-457200"/>
            <a:r>
              <a:rPr lang="nb-NO" dirty="0" smtClean="0"/>
              <a:t>Musikk </a:t>
            </a:r>
            <a:r>
              <a:rPr lang="nb-NO" dirty="0"/>
              <a:t>med </a:t>
            </a:r>
            <a:r>
              <a:rPr lang="nb-NO" dirty="0" smtClean="0"/>
              <a:t>juniorene og aspirantene</a:t>
            </a:r>
          </a:p>
          <a:p>
            <a:pPr marL="514350" indent="-457200"/>
            <a:r>
              <a:rPr lang="nb-NO" dirty="0" smtClean="0"/>
              <a:t>Hvordan vil vi ha det i korpset og hva er viktig for musikantene?</a:t>
            </a:r>
          </a:p>
          <a:p>
            <a:pPr marL="514350" indent="-457200"/>
            <a:r>
              <a:rPr lang="nb-NO" dirty="0" smtClean="0"/>
              <a:t>Musikk med hovedkorpset</a:t>
            </a:r>
          </a:p>
        </p:txBody>
      </p:sp>
    </p:spTree>
    <p:extLst>
      <p:ext uri="{BB962C8B-B14F-4D97-AF65-F5344CB8AC3E}">
        <p14:creationId xmlns:p14="http://schemas.microsoft.com/office/powerpoint/2010/main" val="93331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Tub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29368" y="783167"/>
            <a:ext cx="6942667" cy="5207000"/>
          </a:xfrm>
          <a:prstGeom prst="rect">
            <a:avLst/>
          </a:prstGeom>
        </p:spPr>
      </p:pic>
      <p:pic>
        <p:nvPicPr>
          <p:cNvPr id="5" name="Bilde 4" descr="DSC_061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6" name="Tittel 1"/>
          <p:cNvSpPr txBox="1">
            <a:spLocks/>
          </p:cNvSpPr>
          <p:nvPr/>
        </p:nvSpPr>
        <p:spPr>
          <a:xfrm>
            <a:off x="707571" y="274638"/>
            <a:ext cx="7728857" cy="57202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smtClean="0"/>
              <a:t>Liten og stor – jenter og gutter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909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Muligheter i korpset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517319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954476" y="2112195"/>
            <a:ext cx="1732324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/>
            <a:r>
              <a:rPr lang="nb-NO" b="1" dirty="0" smtClean="0">
                <a:solidFill>
                  <a:srgbClr val="FFFFFF"/>
                </a:solidFill>
              </a:rPr>
              <a:t>SFO-aspiranter</a:t>
            </a:r>
          </a:p>
          <a:p>
            <a:endParaRPr lang="nb-NO" dirty="0"/>
          </a:p>
        </p:txBody>
      </p:sp>
      <p:cxnSp>
        <p:nvCxnSpPr>
          <p:cNvPr id="7" name="Rett pil 6"/>
          <p:cNvCxnSpPr/>
          <p:nvPr/>
        </p:nvCxnSpPr>
        <p:spPr>
          <a:xfrm flipH="1">
            <a:off x="5627078" y="2506755"/>
            <a:ext cx="1743408" cy="1532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/>
        </p:nvSpPr>
        <p:spPr>
          <a:xfrm>
            <a:off x="6240714" y="3819002"/>
            <a:ext cx="2446086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/>
            <a:r>
              <a:rPr lang="nb-NO" b="1" dirty="0" smtClean="0">
                <a:solidFill>
                  <a:srgbClr val="FFFFFF"/>
                </a:solidFill>
              </a:rPr>
              <a:t>NMF:</a:t>
            </a:r>
          </a:p>
          <a:p>
            <a:pPr lvl="0"/>
            <a:r>
              <a:rPr lang="nb-NO" b="1" dirty="0" smtClean="0">
                <a:solidFill>
                  <a:srgbClr val="FFFFFF"/>
                </a:solidFill>
              </a:rPr>
              <a:t>RØST, </a:t>
            </a:r>
            <a:r>
              <a:rPr lang="nb-NO" b="1" dirty="0" err="1" smtClean="0">
                <a:solidFill>
                  <a:srgbClr val="FFFFFF"/>
                </a:solidFill>
              </a:rPr>
              <a:t>Regionskorps</a:t>
            </a:r>
            <a:endParaRPr lang="nb-NO" b="1" dirty="0" smtClean="0">
              <a:solidFill>
                <a:srgbClr val="FFFFFF"/>
              </a:solidFill>
            </a:endParaRPr>
          </a:p>
          <a:p>
            <a:pPr lvl="0"/>
            <a:r>
              <a:rPr lang="nb-NO" b="1" dirty="0" smtClean="0">
                <a:solidFill>
                  <a:srgbClr val="FFFFFF"/>
                </a:solidFill>
              </a:rPr>
              <a:t>Sommerkurs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669675" y="2336840"/>
            <a:ext cx="1732324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/>
            <a:r>
              <a:rPr lang="nb-NO" b="1" dirty="0" smtClean="0">
                <a:solidFill>
                  <a:srgbClr val="FFFFFF"/>
                </a:solidFill>
              </a:rPr>
              <a:t>Solist</a:t>
            </a:r>
          </a:p>
          <a:p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669675" y="3495836"/>
            <a:ext cx="1732324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/>
            <a:r>
              <a:rPr lang="nb-NO" b="1" dirty="0" smtClean="0">
                <a:solidFill>
                  <a:srgbClr val="FFFFFF"/>
                </a:solidFill>
              </a:rPr>
              <a:t>Mindre grupper</a:t>
            </a:r>
          </a:p>
          <a:p>
            <a:endParaRPr lang="nb-NO" dirty="0"/>
          </a:p>
        </p:txBody>
      </p:sp>
      <p:cxnSp>
        <p:nvCxnSpPr>
          <p:cNvPr id="14" name="Rett pil 13"/>
          <p:cNvCxnSpPr/>
          <p:nvPr/>
        </p:nvCxnSpPr>
        <p:spPr>
          <a:xfrm flipH="1" flipV="1">
            <a:off x="5211068" y="3572461"/>
            <a:ext cx="1029646" cy="5697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tt pil 15"/>
          <p:cNvCxnSpPr/>
          <p:nvPr/>
        </p:nvCxnSpPr>
        <p:spPr>
          <a:xfrm flipH="1" flipV="1">
            <a:off x="5276755" y="2948995"/>
            <a:ext cx="1029646" cy="8700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tt pil 17"/>
          <p:cNvCxnSpPr/>
          <p:nvPr/>
        </p:nvCxnSpPr>
        <p:spPr>
          <a:xfrm flipH="1" flipV="1">
            <a:off x="4203886" y="2758527"/>
            <a:ext cx="2189228" cy="13836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9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Du kan bli og bruke musikken lenge!</a:t>
            </a:r>
            <a:endParaRPr lang="nb-NO" dirty="0"/>
          </a:p>
        </p:txBody>
      </p:sp>
      <p:pic>
        <p:nvPicPr>
          <p:cNvPr id="4" name="Bilde 3" descr="Marius Her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24" y="1221620"/>
            <a:ext cx="5143500" cy="6858000"/>
          </a:xfrm>
          <a:prstGeom prst="rect">
            <a:avLst/>
          </a:prstGeom>
        </p:spPr>
      </p:pic>
      <p:pic>
        <p:nvPicPr>
          <p:cNvPr id="5" name="Bilde 4" descr="kjendiser korps 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02" y="1707848"/>
            <a:ext cx="4203700" cy="1930400"/>
          </a:xfrm>
          <a:prstGeom prst="rect">
            <a:avLst/>
          </a:prstGeom>
        </p:spPr>
      </p:pic>
      <p:pic>
        <p:nvPicPr>
          <p:cNvPr id="6" name="Bilde 5" descr="Ole_Edvard_Antonse_4534470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762" y="2175436"/>
            <a:ext cx="9144000" cy="6254945"/>
          </a:xfrm>
          <a:prstGeom prst="rect">
            <a:avLst/>
          </a:prstGeom>
        </p:spPr>
      </p:pic>
      <p:pic>
        <p:nvPicPr>
          <p:cNvPr id="9" name="Plassholder for innhold 8" descr="LMK_8929.jp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908" r="-86908"/>
          <a:stretch>
            <a:fillRect/>
          </a:stretch>
        </p:blipFill>
        <p:spPr>
          <a:xfrm>
            <a:off x="3541486" y="2332037"/>
            <a:ext cx="8229600" cy="4525963"/>
          </a:xfrm>
        </p:spPr>
      </p:pic>
      <p:pic>
        <p:nvPicPr>
          <p:cNvPr id="10" name="Bilde 9" descr="img046 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21099"/>
            <a:ext cx="8483845" cy="62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7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Dirigentene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Hovedkorps, og musikalsk ansvarlig for Hosle skolekorps</a:t>
            </a:r>
          </a:p>
          <a:p>
            <a:pPr lvl="1"/>
            <a:r>
              <a:rPr lang="nb-NO" dirty="0" smtClean="0"/>
              <a:t>Harriet Hildebrand </a:t>
            </a:r>
            <a:r>
              <a:rPr lang="nb-NO" dirty="0" err="1" smtClean="0"/>
              <a:t>Kjærnsrød</a:t>
            </a:r>
            <a:endParaRPr lang="nb-NO" dirty="0" smtClean="0"/>
          </a:p>
          <a:p>
            <a:r>
              <a:rPr lang="nb-NO" dirty="0" smtClean="0"/>
              <a:t>Musikalsk </a:t>
            </a:r>
            <a:r>
              <a:rPr lang="nb-NO" dirty="0"/>
              <a:t>ansvarlig </a:t>
            </a:r>
            <a:r>
              <a:rPr lang="nb-NO" dirty="0" smtClean="0"/>
              <a:t>for Junior- og aspirantkorps, og for SFO-aspirant </a:t>
            </a:r>
          </a:p>
          <a:p>
            <a:pPr lvl="1"/>
            <a:r>
              <a:rPr lang="nb-NO" dirty="0" smtClean="0"/>
              <a:t>Marianne Larsen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176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Styret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Styreleder: Kjersti Tubaas</a:t>
            </a:r>
          </a:p>
          <a:p>
            <a:r>
              <a:rPr lang="nb-NO" dirty="0" smtClean="0"/>
              <a:t>Hovedkorpsleder: Ingrid Helle</a:t>
            </a:r>
          </a:p>
          <a:p>
            <a:r>
              <a:rPr lang="nb-NO" dirty="0" smtClean="0"/>
              <a:t>Junior- og aspirantkorpsleder: Christine Frigaard</a:t>
            </a:r>
          </a:p>
          <a:p>
            <a:r>
              <a:rPr lang="nb-NO" dirty="0" smtClean="0"/>
              <a:t>Økonomiansvarlig: Ole Martin Nodenes</a:t>
            </a:r>
          </a:p>
          <a:p>
            <a:r>
              <a:rPr lang="nb-NO" dirty="0" smtClean="0"/>
              <a:t>Sekretær: Arild </a:t>
            </a:r>
            <a:r>
              <a:rPr lang="nb-NO" dirty="0" err="1" smtClean="0"/>
              <a:t>Torjusen</a:t>
            </a:r>
            <a:endParaRPr lang="nb-NO" dirty="0" smtClean="0"/>
          </a:p>
          <a:p>
            <a:r>
              <a:rPr lang="nb-NO" dirty="0" smtClean="0"/>
              <a:t>Undervisningsleder: Else Marie Grotterød</a:t>
            </a:r>
          </a:p>
          <a:p>
            <a:r>
              <a:rPr lang="nb-NO" dirty="0" smtClean="0"/>
              <a:t>Materialforvalter: Bjørn </a:t>
            </a:r>
            <a:r>
              <a:rPr lang="nb-NO" dirty="0" err="1" smtClean="0"/>
              <a:t>Naug</a:t>
            </a:r>
            <a:endParaRPr lang="nb-NO" dirty="0" smtClean="0"/>
          </a:p>
          <a:p>
            <a:r>
              <a:rPr lang="nb-NO" dirty="0" smtClean="0"/>
              <a:t>Musiker representant: Katrine Falck Heggen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814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Andre oppgaver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Loppemarkedskomité</a:t>
            </a:r>
          </a:p>
          <a:p>
            <a:r>
              <a:rPr lang="nb-NO" dirty="0"/>
              <a:t>Støttekomité</a:t>
            </a:r>
          </a:p>
          <a:p>
            <a:r>
              <a:rPr lang="nb-NO" dirty="0" smtClean="0"/>
              <a:t>Webmaster</a:t>
            </a:r>
          </a:p>
          <a:p>
            <a:r>
              <a:rPr lang="nb-NO" dirty="0" smtClean="0"/>
              <a:t>Julemessekomité</a:t>
            </a:r>
          </a:p>
          <a:p>
            <a:r>
              <a:rPr lang="nb-NO" dirty="0" smtClean="0"/>
              <a:t>Noteansvarlig</a:t>
            </a:r>
          </a:p>
          <a:p>
            <a:r>
              <a:rPr lang="nb-NO" dirty="0" smtClean="0"/>
              <a:t>Uniformansvarlig</a:t>
            </a:r>
          </a:p>
          <a:p>
            <a:r>
              <a:rPr lang="nb-NO" dirty="0" smtClean="0"/>
              <a:t>Lyd &amp; Lys, sceneteknikk</a:t>
            </a:r>
          </a:p>
          <a:p>
            <a:r>
              <a:rPr lang="nb-NO" dirty="0" smtClean="0"/>
              <a:t>Foto</a:t>
            </a:r>
          </a:p>
        </p:txBody>
      </p:sp>
    </p:spTree>
    <p:extLst>
      <p:ext uri="{BB962C8B-B14F-4D97-AF65-F5344CB8AC3E}">
        <p14:creationId xmlns:p14="http://schemas.microsoft.com/office/powerpoint/2010/main" val="33807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</a:t>
            </a:r>
            <a:r>
              <a:rPr lang="nb-NO" dirty="0" smtClean="0"/>
              <a:t>ilder fra året som har vært</a:t>
            </a:r>
          </a:p>
        </p:txBody>
      </p:sp>
    </p:spTree>
    <p:extLst>
      <p:ext uri="{BB962C8B-B14F-4D97-AF65-F5344CB8AC3E}">
        <p14:creationId xmlns:p14="http://schemas.microsoft.com/office/powerpoint/2010/main" val="210878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ssholder for innhold 1"/>
          <p:cNvPicPr>
            <a:picLocks noGrp="1" noChangeAspect="1"/>
          </p:cNvPicPr>
          <p:nvPr>
            <p:ph idx="1"/>
          </p:nvPr>
        </p:nvPicPr>
        <p:blipFill>
          <a:blip r:embed="rId3"/>
          <a:srcRect t="13336" b="13336"/>
          <a:stretch>
            <a:fillRect/>
          </a:stretch>
        </p:blipFill>
        <p:spPr/>
      </p:pic>
      <p:sp>
        <p:nvSpPr>
          <p:cNvPr id="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Foreldreundersøkelse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088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Objec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4561418"/>
              </p:ext>
            </p:extLst>
          </p:nvPr>
        </p:nvGraphicFramePr>
        <p:xfrm>
          <a:off x="603176" y="1241574"/>
          <a:ext cx="8207375" cy="540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Title"/>
          <p:cNvSpPr txBox="1">
            <a:spLocks/>
          </p:cNvSpPr>
          <p:nvPr/>
        </p:nvSpPr>
        <p:spPr>
          <a:xfrm>
            <a:off x="457200" y="511463"/>
            <a:ext cx="6454535" cy="547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 smtClean="0"/>
              <a:t>Viktighet</a:t>
            </a:r>
            <a:endParaRPr lang="en-US" b="1" dirty="0" smtClean="0"/>
          </a:p>
          <a:p>
            <a:pPr algn="l"/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gjør</a:t>
            </a:r>
            <a:r>
              <a:rPr lang="en-US" dirty="0" smtClean="0"/>
              <a:t> at </a:t>
            </a:r>
            <a:r>
              <a:rPr lang="en-US" dirty="0" err="1" smtClean="0"/>
              <a:t>ditt</a:t>
            </a:r>
            <a:r>
              <a:rPr lang="en-US" dirty="0" smtClean="0"/>
              <a:t>/dine barn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medlem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korpset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dag ?  </a:t>
            </a:r>
            <a:endParaRPr lang="en-US" dirty="0"/>
          </a:p>
        </p:txBody>
      </p:sp>
      <p:sp>
        <p:nvSpPr>
          <p:cNvPr id="10" name="Stjerne med 5 tagger 9"/>
          <p:cNvSpPr/>
          <p:nvPr/>
        </p:nvSpPr>
        <p:spPr>
          <a:xfrm>
            <a:off x="6169355" y="3169121"/>
            <a:ext cx="955280" cy="1011422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021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4" name="ChartObjec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169356"/>
              </p:ext>
            </p:extLst>
          </p:nvPr>
        </p:nvGraphicFramePr>
        <p:xfrm>
          <a:off x="467544" y="1556792"/>
          <a:ext cx="8207375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"/>
          <p:cNvSpPr txBox="1">
            <a:spLocks/>
          </p:cNvSpPr>
          <p:nvPr/>
        </p:nvSpPr>
        <p:spPr>
          <a:xfrm>
            <a:off x="247248" y="575253"/>
            <a:ext cx="8811057" cy="547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 smtClean="0"/>
              <a:t>Tilfredshet</a:t>
            </a:r>
            <a:endParaRPr lang="en-US" b="1" dirty="0" smtClean="0"/>
          </a:p>
          <a:p>
            <a:pPr algn="l"/>
            <a:r>
              <a:rPr lang="en-US" dirty="0" err="1" smtClean="0"/>
              <a:t>Hvor</a:t>
            </a:r>
            <a:r>
              <a:rPr lang="en-US" dirty="0" smtClean="0"/>
              <a:t> </a:t>
            </a:r>
            <a:r>
              <a:rPr lang="en-US" dirty="0" err="1" smtClean="0"/>
              <a:t>fornøyd</a:t>
            </a:r>
            <a:r>
              <a:rPr lang="en-US" dirty="0" smtClean="0"/>
              <a:t>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misfornøyd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du med de </a:t>
            </a:r>
            <a:r>
              <a:rPr lang="en-US" dirty="0" err="1" smtClean="0"/>
              <a:t>enkelte</a:t>
            </a:r>
            <a:r>
              <a:rPr lang="en-US" dirty="0" smtClean="0"/>
              <a:t> </a:t>
            </a:r>
            <a:r>
              <a:rPr lang="en-US" dirty="0" err="1" smtClean="0"/>
              <a:t>tilbudene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korpset</a:t>
            </a:r>
            <a:r>
              <a:rPr lang="en-US" dirty="0" smtClean="0"/>
              <a:t> for </a:t>
            </a:r>
            <a:r>
              <a:rPr lang="en-US" dirty="0" err="1" smtClean="0"/>
              <a:t>barnet</a:t>
            </a:r>
            <a:r>
              <a:rPr lang="en-US" dirty="0" smtClean="0"/>
              <a:t> </a:t>
            </a:r>
            <a:r>
              <a:rPr lang="en-US" dirty="0" err="1" smtClean="0"/>
              <a:t>ditt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87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497" y="491062"/>
            <a:ext cx="8229600" cy="547088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/>
              <a:t>Dagens</a:t>
            </a:r>
            <a:r>
              <a:rPr lang="en-US" b="1" dirty="0" smtClean="0"/>
              <a:t> </a:t>
            </a:r>
            <a:r>
              <a:rPr lang="en-US" b="1" dirty="0" err="1" smtClean="0"/>
              <a:t>situasjon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err="1" smtClean="0"/>
              <a:t>Hvor</a:t>
            </a:r>
            <a:r>
              <a:rPr lang="en-US" dirty="0" smtClean="0"/>
              <a:t> </a:t>
            </a:r>
            <a:r>
              <a:rPr lang="en-US" dirty="0" err="1"/>
              <a:t>enig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uenig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du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følgende</a:t>
            </a:r>
            <a:r>
              <a:rPr lang="en-US" dirty="0"/>
              <a:t>?</a:t>
            </a:r>
          </a:p>
        </p:txBody>
      </p:sp>
      <p:sp>
        <p:nvSpPr>
          <p:cNvPr id="4" name="Pre"/>
          <p:cNvSpPr>
            <a:spLocks noGrp="1"/>
          </p:cNvSpPr>
          <p:nvPr>
            <p:ph sz="quarter" idx="14"/>
          </p:nvPr>
        </p:nvSpPr>
        <p:spPr>
          <a:xfrm>
            <a:off x="467544" y="663622"/>
            <a:ext cx="8207375" cy="648072"/>
          </a:xfrm>
        </p:spPr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Foreldreundersøkelse Hosle skolekorps våren 2014</a:t>
            </a:r>
          </a:p>
        </p:txBody>
      </p:sp>
      <p:sp>
        <p:nvSpPr>
          <p:cNvPr id="7" name="MetaFoot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314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47249" y="780036"/>
            <a:ext cx="8743625" cy="776756"/>
          </a:xfrm>
        </p:spPr>
        <p:txBody>
          <a:bodyPr>
            <a:normAutofit/>
          </a:bodyPr>
          <a:lstStyle/>
          <a:p>
            <a:pPr algn="l"/>
            <a:r>
              <a:rPr lang="en-US" b="1" dirty="0" err="1" smtClean="0"/>
              <a:t>Informasjon</a:t>
            </a:r>
            <a:r>
              <a:rPr lang="en-US" b="1" dirty="0" smtClean="0"/>
              <a:t> </a:t>
            </a:r>
            <a:r>
              <a:rPr lang="en-US" b="1" dirty="0" err="1" smtClean="0"/>
              <a:t>og</a:t>
            </a:r>
            <a:r>
              <a:rPr lang="en-US" b="1" dirty="0" smtClean="0"/>
              <a:t> </a:t>
            </a:r>
            <a:r>
              <a:rPr lang="en-US" b="1" dirty="0" err="1" smtClean="0"/>
              <a:t>kommunikasjon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err="1" smtClean="0"/>
              <a:t>Hvordan</a:t>
            </a:r>
            <a:r>
              <a:rPr lang="en-US" dirty="0" smtClean="0"/>
              <a:t>  </a:t>
            </a:r>
            <a:r>
              <a:rPr lang="en-US" dirty="0" err="1" smtClean="0"/>
              <a:t>opplever</a:t>
            </a:r>
            <a:r>
              <a:rPr lang="en-US" dirty="0" smtClean="0"/>
              <a:t> du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foreldre</a:t>
            </a:r>
            <a:r>
              <a:rPr lang="en-US" dirty="0"/>
              <a:t> </a:t>
            </a:r>
            <a:r>
              <a:rPr lang="en-US" dirty="0" err="1" smtClean="0"/>
              <a:t>følgende</a:t>
            </a:r>
            <a:r>
              <a:rPr lang="en-US" dirty="0" smtClean="0"/>
              <a:t>?</a:t>
            </a:r>
            <a:endParaRPr lang="en-US" sz="1400" dirty="0"/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Foreldreundersøkelse Hosle skolekorps våren 2014</a:t>
            </a:r>
          </a:p>
        </p:txBody>
      </p:sp>
      <p:sp>
        <p:nvSpPr>
          <p:cNvPr id="7" name="MetaFoot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791407265"/>
              </p:ext>
            </p:extLst>
          </p:nvPr>
        </p:nvGraphicFramePr>
        <p:xfrm>
          <a:off x="467544" y="1556792"/>
          <a:ext cx="8207375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9834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67544" y="217616"/>
            <a:ext cx="8229600" cy="991908"/>
          </a:xfrm>
        </p:spPr>
        <p:txBody>
          <a:bodyPr>
            <a:noAutofit/>
          </a:bodyPr>
          <a:lstStyle/>
          <a:p>
            <a:pPr algn="l"/>
            <a:r>
              <a:rPr lang="en-US" sz="1600" b="1" dirty="0" smtClean="0"/>
              <a:t>Nye </a:t>
            </a:r>
            <a:r>
              <a:rPr lang="en-US" sz="1600" b="1" dirty="0" err="1" smtClean="0"/>
              <a:t>tilbud</a:t>
            </a:r>
            <a:r>
              <a:rPr lang="en-US" sz="1600" b="1" dirty="0"/>
              <a:t> </a:t>
            </a:r>
            <a:r>
              <a:rPr lang="en-US" sz="1600" b="1" dirty="0" err="1"/>
              <a:t>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fremtiden</a:t>
            </a:r>
            <a:r>
              <a:rPr lang="en-US" sz="1600" b="1" dirty="0" smtClean="0"/>
              <a:t>.</a:t>
            </a:r>
            <a:br>
              <a:rPr lang="en-US" sz="1600" b="1" dirty="0" smtClean="0"/>
            </a:br>
            <a:r>
              <a:rPr lang="en-US" sz="1600" b="1" dirty="0" smtClean="0"/>
              <a:t> </a:t>
            </a:r>
            <a:r>
              <a:rPr lang="en-US" sz="1600" dirty="0" err="1" smtClean="0"/>
              <a:t>Dersom</a:t>
            </a:r>
            <a:r>
              <a:rPr lang="en-US" sz="1600" dirty="0" smtClean="0"/>
              <a:t> </a:t>
            </a:r>
            <a:r>
              <a:rPr lang="en-US" sz="1600" dirty="0" err="1"/>
              <a:t>korpset</a:t>
            </a:r>
            <a:r>
              <a:rPr lang="en-US" sz="1600" dirty="0"/>
              <a:t> </a:t>
            </a:r>
            <a:r>
              <a:rPr lang="en-US" sz="1600" dirty="0" err="1"/>
              <a:t>kunne</a:t>
            </a:r>
            <a:r>
              <a:rPr lang="en-US" sz="1600" dirty="0"/>
              <a:t> </a:t>
            </a:r>
            <a:r>
              <a:rPr lang="en-US" sz="1600" dirty="0" err="1"/>
              <a:t>tilby</a:t>
            </a:r>
            <a:r>
              <a:rPr lang="en-US" sz="1600" dirty="0"/>
              <a:t> </a:t>
            </a:r>
            <a:r>
              <a:rPr lang="en-US" sz="1600" dirty="0" err="1"/>
              <a:t>følgende</a:t>
            </a:r>
            <a:r>
              <a:rPr lang="en-US" sz="1600" dirty="0"/>
              <a:t> - </a:t>
            </a:r>
            <a:r>
              <a:rPr lang="en-US" sz="1600" dirty="0" err="1"/>
              <a:t>hvor</a:t>
            </a:r>
            <a:r>
              <a:rPr lang="en-US" sz="1600" dirty="0"/>
              <a:t> </a:t>
            </a:r>
            <a:r>
              <a:rPr lang="en-US" sz="1600" dirty="0" err="1"/>
              <a:t>aktuelt</a:t>
            </a:r>
            <a:r>
              <a:rPr lang="en-US" sz="1600" dirty="0"/>
              <a:t> </a:t>
            </a:r>
            <a:r>
              <a:rPr lang="en-US" sz="1600" dirty="0" err="1"/>
              <a:t>ville</a:t>
            </a:r>
            <a:r>
              <a:rPr lang="en-US" sz="1600" dirty="0"/>
              <a:t> </a:t>
            </a:r>
            <a:r>
              <a:rPr lang="en-US" sz="1600" dirty="0" err="1"/>
              <a:t>det</a:t>
            </a:r>
            <a:r>
              <a:rPr lang="en-US" sz="1600" dirty="0"/>
              <a:t> </a:t>
            </a:r>
            <a:r>
              <a:rPr lang="en-US" sz="1600" dirty="0" err="1"/>
              <a:t>være</a:t>
            </a:r>
            <a:r>
              <a:rPr lang="en-US" sz="1600" dirty="0"/>
              <a:t> for </a:t>
            </a:r>
            <a:r>
              <a:rPr lang="en-US" sz="1600" dirty="0" err="1"/>
              <a:t>deg</a:t>
            </a:r>
            <a:r>
              <a:rPr lang="en-US" sz="1600" dirty="0"/>
              <a:t> </a:t>
            </a:r>
            <a:r>
              <a:rPr lang="en-US" sz="1600" dirty="0" err="1"/>
              <a:t>eller</a:t>
            </a:r>
            <a:r>
              <a:rPr lang="en-US" sz="1600" dirty="0"/>
              <a:t> </a:t>
            </a:r>
            <a:r>
              <a:rPr lang="en-US" sz="1600" dirty="0" err="1"/>
              <a:t>ditt</a:t>
            </a:r>
            <a:r>
              <a:rPr lang="en-US" sz="1600" dirty="0"/>
              <a:t> barn </a:t>
            </a:r>
            <a:r>
              <a:rPr lang="en-US" sz="1600" dirty="0" err="1"/>
              <a:t>å</a:t>
            </a:r>
            <a:r>
              <a:rPr lang="en-US" sz="1600" dirty="0"/>
              <a:t> </a:t>
            </a:r>
            <a:r>
              <a:rPr lang="en-US" sz="1600" dirty="0" err="1"/>
              <a:t>benytte</a:t>
            </a:r>
            <a:r>
              <a:rPr lang="en-US" sz="1600" dirty="0"/>
              <a:t> </a:t>
            </a:r>
            <a:r>
              <a:rPr lang="en-US" sz="1600" dirty="0" err="1"/>
              <a:t>dette</a:t>
            </a:r>
            <a:r>
              <a:rPr lang="en-US" sz="1600" dirty="0" smtClean="0"/>
              <a:t>?</a:t>
            </a:r>
            <a:endParaRPr lang="en-US" sz="1200" dirty="0"/>
          </a:p>
        </p:txBody>
      </p:sp>
      <p:sp>
        <p:nvSpPr>
          <p:cNvPr id="4" name="Pre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6" name="RepTitle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/>
              <a:t>Foreldreundersøkelse Hosle skolekorps våren 2014</a:t>
            </a:r>
          </a:p>
        </p:txBody>
      </p:sp>
      <p:sp>
        <p:nvSpPr>
          <p:cNvPr id="7" name="MetaFoot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ChartObject"/>
          <p:cNvGraphicFramePr>
            <a:graphicFrameLocks noGrp="1"/>
          </p:cNvGraphicFramePr>
          <p:nvPr>
            <p:ph sz="quarter" idx="15"/>
          </p:nvPr>
        </p:nvGraphicFramePr>
        <p:xfrm>
          <a:off x="467544" y="1556792"/>
          <a:ext cx="8207375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107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Forventninger</a:t>
            </a:r>
            <a:endParaRPr lang="nb-NO" dirty="0"/>
          </a:p>
        </p:txBody>
      </p:sp>
      <p:pic>
        <p:nvPicPr>
          <p:cNvPr id="4" name="Plassholder for innhold 3" descr="Samarbeid_imagelarg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9" b="10339"/>
          <a:stretch>
            <a:fillRect/>
          </a:stretch>
        </p:blipFill>
        <p:spPr/>
      </p:pic>
      <p:sp>
        <p:nvSpPr>
          <p:cNvPr id="5" name="TekstSylinder 4"/>
          <p:cNvSpPr txBox="1"/>
          <p:nvPr/>
        </p:nvSpPr>
        <p:spPr>
          <a:xfrm>
            <a:off x="5627077" y="2298771"/>
            <a:ext cx="15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Foreldre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2341924" y="2668103"/>
            <a:ext cx="15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Musikantene</a:t>
            </a:r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779477" y="4268294"/>
            <a:ext cx="1598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Styre og komiteer</a:t>
            </a:r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2100210" y="4420694"/>
            <a:ext cx="15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Skolen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360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Forventninger til dere foreldre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Støtt musikanten</a:t>
            </a:r>
          </a:p>
          <a:p>
            <a:r>
              <a:rPr lang="nb-NO" dirty="0"/>
              <a:t>Frem snakk musikk og korps</a:t>
            </a:r>
          </a:p>
          <a:p>
            <a:r>
              <a:rPr lang="nb-NO" dirty="0" smtClean="0"/>
              <a:t>Alle </a:t>
            </a:r>
            <a:r>
              <a:rPr lang="nb-NO" dirty="0"/>
              <a:t>må bidra, men ikke samtidig!</a:t>
            </a:r>
          </a:p>
          <a:p>
            <a:r>
              <a:rPr lang="nb-NO" dirty="0" smtClean="0"/>
              <a:t>Sett av loppemarkedshelgen (8.-10.mai 2015) og søppelplukking (innen 30.9)</a:t>
            </a:r>
          </a:p>
          <a:p>
            <a:r>
              <a:rPr lang="nb-NO" dirty="0" smtClean="0"/>
              <a:t>Vær korpsvakt når du har barn i hovedkorps</a:t>
            </a:r>
          </a:p>
          <a:p>
            <a:r>
              <a:rPr lang="nb-NO" dirty="0" smtClean="0"/>
              <a:t>Bidra på turer og arrangement</a:t>
            </a:r>
          </a:p>
          <a:p>
            <a:r>
              <a:rPr lang="nb-NO" b="1" dirty="0" smtClean="0"/>
              <a:t>Foreldrefest 8. november – hold av datoen!</a:t>
            </a:r>
          </a:p>
        </p:txBody>
      </p:sp>
    </p:spTree>
    <p:extLst>
      <p:ext uri="{BB962C8B-B14F-4D97-AF65-F5344CB8AC3E}">
        <p14:creationId xmlns:p14="http://schemas.microsoft.com/office/powerpoint/2010/main" val="259049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Forventninger til styre og komiteer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Samarbeider </a:t>
            </a:r>
            <a:r>
              <a:rPr lang="nb-NO" dirty="0"/>
              <a:t>og er initiativrike</a:t>
            </a:r>
          </a:p>
          <a:p>
            <a:r>
              <a:rPr lang="nb-NO" dirty="0" smtClean="0"/>
              <a:t>Har ansvaret for tildelte oppgaver</a:t>
            </a:r>
          </a:p>
          <a:p>
            <a:r>
              <a:rPr lang="nb-NO" dirty="0"/>
              <a:t>Alle gjør litt, da blir det mye!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97461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Forventninger til skolen(e) og FAU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Snakker positivt om korps og musikk</a:t>
            </a:r>
          </a:p>
          <a:p>
            <a:r>
              <a:rPr lang="nb-NO" dirty="0" smtClean="0"/>
              <a:t>Støtter opp om rekruttering</a:t>
            </a:r>
          </a:p>
          <a:p>
            <a:r>
              <a:rPr lang="nb-NO" dirty="0" smtClean="0"/>
              <a:t>Involverer korpset i skolen(e)s musikalske aktivitet</a:t>
            </a:r>
          </a:p>
          <a:p>
            <a:r>
              <a:rPr lang="nb-NO" dirty="0" smtClean="0"/>
              <a:t>Gir </a:t>
            </a:r>
            <a:r>
              <a:rPr lang="nb-NO" dirty="0"/>
              <a:t>oss gode øvings- og </a:t>
            </a:r>
            <a:r>
              <a:rPr lang="nb-NO" dirty="0" err="1" smtClean="0"/>
              <a:t>konsertforhold</a:t>
            </a:r>
            <a:endParaRPr lang="nb-NO" dirty="0" smtClean="0"/>
          </a:p>
          <a:p>
            <a:r>
              <a:rPr lang="nb-NO" dirty="0" smtClean="0"/>
              <a:t>Får deler av overskuddet på 17. mai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513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Forventninger til musikantene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b="1" dirty="0"/>
              <a:t>Kommer på musikantfesten 11. oktober!</a:t>
            </a:r>
          </a:p>
          <a:p>
            <a:r>
              <a:rPr lang="nb-NO" dirty="0" smtClean="0"/>
              <a:t>Gjør ditt beste!</a:t>
            </a:r>
          </a:p>
          <a:p>
            <a:r>
              <a:rPr lang="nb-NO" dirty="0" smtClean="0"/>
              <a:t>Lytt til musikk, last ned yndlingsmusikken din og del med andre!</a:t>
            </a:r>
          </a:p>
          <a:p>
            <a:r>
              <a:rPr lang="nb-NO" dirty="0" smtClean="0"/>
              <a:t>Øv – da blir du flink og gjør andre god!</a:t>
            </a:r>
          </a:p>
          <a:p>
            <a:r>
              <a:rPr lang="nb-NO" dirty="0" smtClean="0"/>
              <a:t>Snakk med andre om hvor gøy det er å drive med musikk</a:t>
            </a:r>
          </a:p>
          <a:p>
            <a:r>
              <a:rPr lang="nb-NO" dirty="0" smtClean="0"/>
              <a:t>Gi ros til dine medspillere</a:t>
            </a:r>
          </a:p>
          <a:p>
            <a:r>
              <a:rPr lang="nb-NO" dirty="0"/>
              <a:t>Husk instrument, noter og utstyr, og riktig uniform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446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NYBEGYNNERUNDERVISNING</a:t>
            </a:r>
          </a:p>
        </p:txBody>
      </p:sp>
      <p:pic>
        <p:nvPicPr>
          <p:cNvPr id="4" name="Plassholder for innhold 3" descr="Tuba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3" b="151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051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Når du er ny på et instrument….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Gehørmetoden</a:t>
            </a:r>
            <a:endParaRPr lang="nb-NO" dirty="0"/>
          </a:p>
          <a:p>
            <a:r>
              <a:rPr lang="nb-NO" dirty="0"/>
              <a:t>Korte og langsiktige mål</a:t>
            </a:r>
          </a:p>
          <a:p>
            <a:r>
              <a:rPr lang="nb-NO" dirty="0"/>
              <a:t>Elevsentrert undervisning</a:t>
            </a:r>
          </a:p>
          <a:p>
            <a:r>
              <a:rPr lang="nb-NO" dirty="0"/>
              <a:t>Møte mellom lærer og elev </a:t>
            </a:r>
          </a:p>
          <a:p>
            <a:r>
              <a:rPr lang="nb-NO" dirty="0" smtClean="0"/>
              <a:t>Mestring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783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Forutsetninger for musikalsk utvikling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SKMBT_C6541409080948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5718" y="411744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3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Stovner og Smedstua skolekorps, bilde 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4" b="8684"/>
          <a:stretch>
            <a:fillRect/>
          </a:stretch>
        </p:blipFill>
        <p:spPr/>
      </p:pic>
      <p:pic>
        <p:nvPicPr>
          <p:cNvPr id="5" name="Bilde 4" descr="Stovner og Smedstua skolekorps NM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755" y="1064382"/>
            <a:ext cx="6381836" cy="45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55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Musikalsk utvikling og opplegg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Mestring/metoder jeg bruker ved innøving</a:t>
            </a:r>
          </a:p>
          <a:p>
            <a:r>
              <a:rPr lang="nb-NO" dirty="0" smtClean="0"/>
              <a:t>Forskjellige musikksjangere</a:t>
            </a:r>
          </a:p>
          <a:p>
            <a:r>
              <a:rPr lang="nb-NO" dirty="0" smtClean="0"/>
              <a:t>Rekrutering/besetning</a:t>
            </a:r>
          </a:p>
          <a:p>
            <a:r>
              <a:rPr lang="nb-NO" dirty="0" smtClean="0"/>
              <a:t>Øke nivå</a:t>
            </a:r>
          </a:p>
          <a:p>
            <a:r>
              <a:rPr lang="nb-NO" dirty="0" smtClean="0"/>
              <a:t>Gøy med musikk</a:t>
            </a:r>
          </a:p>
          <a:p>
            <a:r>
              <a:rPr lang="nb-NO" dirty="0" smtClean="0"/>
              <a:t>Grunnleggende </a:t>
            </a:r>
            <a:r>
              <a:rPr lang="nb-NO" dirty="0" err="1" smtClean="0"/>
              <a:t>basic</a:t>
            </a:r>
            <a:endParaRPr lang="nb-NO" dirty="0" smtClean="0"/>
          </a:p>
          <a:p>
            <a:r>
              <a:rPr lang="nb-NO" dirty="0" smtClean="0"/>
              <a:t>Ulike konserter</a:t>
            </a:r>
          </a:p>
          <a:p>
            <a:r>
              <a:rPr lang="nb-NO" dirty="0" smtClean="0"/>
              <a:t>Konkurranser</a:t>
            </a:r>
          </a:p>
          <a:p>
            <a:r>
              <a:rPr lang="nb-NO" dirty="0" smtClean="0"/>
              <a:t>Stolt av korpset vårt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459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Bli god – øv riktig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Metoder</a:t>
            </a:r>
            <a:endParaRPr lang="nb-NO" dirty="0"/>
          </a:p>
          <a:p>
            <a:r>
              <a:rPr lang="nb-NO" dirty="0" smtClean="0"/>
              <a:t>Vær </a:t>
            </a:r>
            <a:r>
              <a:rPr lang="nb-NO" dirty="0"/>
              <a:t>din egen lærer</a:t>
            </a:r>
          </a:p>
          <a:p>
            <a:r>
              <a:rPr lang="nb-NO" dirty="0" smtClean="0"/>
              <a:t>Sett </a:t>
            </a:r>
            <a:r>
              <a:rPr lang="nb-NO" dirty="0"/>
              <a:t>deg mål</a:t>
            </a:r>
          </a:p>
          <a:p>
            <a:r>
              <a:rPr lang="nb-NO" dirty="0" smtClean="0"/>
              <a:t>Gjør </a:t>
            </a:r>
            <a:r>
              <a:rPr lang="nb-NO" dirty="0"/>
              <a:t>øvingen gøy</a:t>
            </a:r>
          </a:p>
          <a:p>
            <a:r>
              <a:rPr lang="nb-NO" dirty="0" smtClean="0"/>
              <a:t>Hjelpemidler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 descr="bilde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190" y="1417638"/>
            <a:ext cx="4463143" cy="511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Musikk-sesongen 14/15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nb-NO" dirty="0" smtClean="0"/>
              <a:t>18. august: skolestart åpning: JK</a:t>
            </a:r>
          </a:p>
          <a:p>
            <a:r>
              <a:rPr lang="nb-NO" dirty="0" smtClean="0"/>
              <a:t>6. september: Konfirmasjonsspilling Signe: HK</a:t>
            </a:r>
          </a:p>
          <a:p>
            <a:r>
              <a:rPr lang="nb-NO" dirty="0" smtClean="0"/>
              <a:t>20. september: Konfirmasjonsspilling Rebecca: HK</a:t>
            </a:r>
          </a:p>
          <a:p>
            <a:r>
              <a:rPr lang="nb-NO" dirty="0" smtClean="0"/>
              <a:t>22. september: Åpning nye Bekkestua skole: JK</a:t>
            </a:r>
          </a:p>
          <a:p>
            <a:r>
              <a:rPr lang="nb-NO" dirty="0" smtClean="0"/>
              <a:t>23</a:t>
            </a:r>
            <a:r>
              <a:rPr lang="nb-NO" dirty="0"/>
              <a:t>. oktober: Huskonsert </a:t>
            </a:r>
            <a:r>
              <a:rPr lang="nb-NO" dirty="0" smtClean="0"/>
              <a:t>kl.19</a:t>
            </a:r>
            <a:endParaRPr lang="nb-NO" dirty="0"/>
          </a:p>
          <a:p>
            <a:r>
              <a:rPr lang="nb-NO" dirty="0"/>
              <a:t>9</a:t>
            </a:r>
            <a:r>
              <a:rPr lang="nb-NO" dirty="0" smtClean="0"/>
              <a:t>. </a:t>
            </a:r>
            <a:r>
              <a:rPr lang="nb-NO" dirty="0"/>
              <a:t>november: Konsert </a:t>
            </a:r>
            <a:r>
              <a:rPr lang="nb-NO" dirty="0" smtClean="0"/>
              <a:t>sammen med Skui og Emma hjort Brassband, Vøyenenga</a:t>
            </a:r>
            <a:endParaRPr lang="nb-NO" dirty="0"/>
          </a:p>
          <a:p>
            <a:r>
              <a:rPr lang="nb-NO" dirty="0"/>
              <a:t>30. november: </a:t>
            </a:r>
            <a:r>
              <a:rPr lang="nb-NO" dirty="0" smtClean="0"/>
              <a:t>Julemesse</a:t>
            </a:r>
            <a:r>
              <a:rPr lang="nb-NO" dirty="0"/>
              <a:t>. Konsert med korps og ensembler</a:t>
            </a:r>
          </a:p>
          <a:p>
            <a:r>
              <a:rPr lang="nb-NO" dirty="0"/>
              <a:t>18. desember: Skolegudstjeneste i Østerås kirke </a:t>
            </a:r>
            <a:endParaRPr lang="nb-NO" dirty="0" smtClean="0"/>
          </a:p>
          <a:p>
            <a:r>
              <a:rPr lang="nb-NO" dirty="0" smtClean="0"/>
              <a:t>24</a:t>
            </a:r>
            <a:r>
              <a:rPr lang="nb-NO" dirty="0"/>
              <a:t>. desember: Spilling i Østerås </a:t>
            </a:r>
            <a:r>
              <a:rPr lang="nb-NO" dirty="0" smtClean="0"/>
              <a:t>kirke, HK</a:t>
            </a:r>
          </a:p>
          <a:p>
            <a:r>
              <a:rPr lang="nb-NO" dirty="0" smtClean="0"/>
              <a:t>31. januar-1. februar: Seminar, </a:t>
            </a:r>
            <a:r>
              <a:rPr lang="nb-NO" dirty="0" err="1" smtClean="0"/>
              <a:t>Klækken</a:t>
            </a:r>
            <a:r>
              <a:rPr lang="nb-NO" dirty="0" smtClean="0"/>
              <a:t> hotell</a:t>
            </a:r>
          </a:p>
          <a:p>
            <a:r>
              <a:rPr lang="nb-NO" dirty="0" smtClean="0"/>
              <a:t>15</a:t>
            </a:r>
            <a:r>
              <a:rPr lang="nb-NO" dirty="0"/>
              <a:t>. mars: </a:t>
            </a:r>
            <a:r>
              <a:rPr lang="nb-NO" dirty="0" smtClean="0"/>
              <a:t>Vårkonsert – Afrikansk tema</a:t>
            </a:r>
            <a:endParaRPr lang="nb-NO" dirty="0"/>
          </a:p>
          <a:p>
            <a:r>
              <a:rPr lang="nb-NO" dirty="0" smtClean="0"/>
              <a:t>24</a:t>
            </a:r>
            <a:r>
              <a:rPr lang="nb-NO" dirty="0"/>
              <a:t>. april: </a:t>
            </a:r>
            <a:r>
              <a:rPr lang="nb-NO" dirty="0" smtClean="0"/>
              <a:t>Marsjseminar i gardeleiren</a:t>
            </a:r>
            <a:endParaRPr lang="nb-NO" dirty="0"/>
          </a:p>
          <a:p>
            <a:r>
              <a:rPr lang="nb-NO" dirty="0"/>
              <a:t>15. mai: M</a:t>
            </a:r>
            <a:r>
              <a:rPr lang="nb-NO" dirty="0" smtClean="0"/>
              <a:t>arsjseminar/</a:t>
            </a:r>
            <a:r>
              <a:rPr lang="nb-NO" dirty="0"/>
              <a:t>prøvekonsert/</a:t>
            </a:r>
            <a:r>
              <a:rPr lang="nb-NO" dirty="0" smtClean="0"/>
              <a:t>spilling for Solbakken </a:t>
            </a:r>
            <a:r>
              <a:rPr lang="nb-NO" dirty="0"/>
              <a:t>og </a:t>
            </a:r>
            <a:r>
              <a:rPr lang="nb-NO" dirty="0" err="1" smtClean="0"/>
              <a:t>Lønnås</a:t>
            </a:r>
            <a:r>
              <a:rPr lang="nb-NO" dirty="0" smtClean="0"/>
              <a:t> bo- og </a:t>
            </a:r>
            <a:r>
              <a:rPr lang="nb-NO" dirty="0" err="1" smtClean="0"/>
              <a:t>behndlignssenter</a:t>
            </a:r>
            <a:endParaRPr lang="nb-NO" dirty="0"/>
          </a:p>
          <a:p>
            <a:r>
              <a:rPr lang="pt-BR" dirty="0"/>
              <a:t>17. </a:t>
            </a:r>
            <a:r>
              <a:rPr lang="pt-BR" dirty="0" err="1"/>
              <a:t>mai</a:t>
            </a:r>
            <a:r>
              <a:rPr lang="pt-BR" dirty="0"/>
              <a:t>: Hurra!</a:t>
            </a:r>
          </a:p>
          <a:p>
            <a:r>
              <a:rPr lang="pt-BR" dirty="0"/>
              <a:t>20. </a:t>
            </a:r>
            <a:r>
              <a:rPr lang="pt-BR" dirty="0" err="1"/>
              <a:t>mai</a:t>
            </a:r>
            <a:r>
              <a:rPr lang="pt-BR" dirty="0"/>
              <a:t>: </a:t>
            </a:r>
            <a:r>
              <a:rPr lang="pt-BR" dirty="0" err="1" smtClean="0"/>
              <a:t>rekrutteringskonsert</a:t>
            </a:r>
            <a:r>
              <a:rPr lang="pt-BR" dirty="0" smtClean="0"/>
              <a:t> </a:t>
            </a:r>
            <a:r>
              <a:rPr lang="pt-BR" dirty="0" err="1" smtClean="0"/>
              <a:t>skolen</a:t>
            </a:r>
            <a:r>
              <a:rPr lang="pt-BR" dirty="0" smtClean="0"/>
              <a:t>(e) </a:t>
            </a:r>
            <a:r>
              <a:rPr lang="pt-BR" dirty="0"/>
              <a:t>JK/AK</a:t>
            </a:r>
          </a:p>
          <a:p>
            <a:r>
              <a:rPr lang="pt-BR" dirty="0" err="1" smtClean="0"/>
              <a:t>Juni</a:t>
            </a:r>
            <a:r>
              <a:rPr lang="pt-BR" dirty="0"/>
              <a:t>: </a:t>
            </a:r>
            <a:endParaRPr lang="pt-BR" dirty="0" smtClean="0"/>
          </a:p>
          <a:p>
            <a:pPr lvl="1"/>
            <a:r>
              <a:rPr lang="pt-BR" dirty="0" smtClean="0"/>
              <a:t>19. – 21. </a:t>
            </a:r>
            <a:r>
              <a:rPr lang="pt-BR" dirty="0" err="1" smtClean="0"/>
              <a:t>juni</a:t>
            </a:r>
            <a:r>
              <a:rPr lang="pt-BR" dirty="0" smtClean="0"/>
              <a:t> </a:t>
            </a:r>
            <a:r>
              <a:rPr lang="pt-BR" dirty="0" err="1" smtClean="0"/>
              <a:t>Smågardistene</a:t>
            </a:r>
            <a:r>
              <a:rPr lang="pt-BR" dirty="0" smtClean="0"/>
              <a:t> 100 </a:t>
            </a:r>
            <a:r>
              <a:rPr lang="pt-BR" dirty="0" err="1" smtClean="0"/>
              <a:t>år</a:t>
            </a:r>
            <a:endParaRPr lang="pt-BR" dirty="0" smtClean="0"/>
          </a:p>
          <a:p>
            <a:pPr lvl="1"/>
            <a:r>
              <a:rPr lang="pt-BR" dirty="0" err="1" smtClean="0"/>
              <a:t>Sommertur</a:t>
            </a:r>
            <a:r>
              <a:rPr lang="pt-BR" dirty="0" smtClean="0"/>
              <a:t> JK, AK </a:t>
            </a:r>
            <a:r>
              <a:rPr lang="pt-BR" dirty="0" err="1" smtClean="0"/>
              <a:t>og</a:t>
            </a:r>
            <a:r>
              <a:rPr lang="pt-BR" dirty="0" smtClean="0"/>
              <a:t> HK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058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Hvordan vil vi ha det i </a:t>
            </a:r>
            <a:r>
              <a:rPr lang="nb-NO" dirty="0" smtClean="0"/>
              <a:t>korpset fremover?</a:t>
            </a:r>
            <a:endParaRPr lang="nb-NO" dirty="0"/>
          </a:p>
        </p:txBody>
      </p:sp>
      <p:pic>
        <p:nvPicPr>
          <p:cNvPr id="5" name="Plassholder for innhold 4" descr="jordklodmdirgent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331" r="-81331"/>
          <a:stretch>
            <a:fillRect/>
          </a:stretch>
        </p:blipFill>
        <p:spPr>
          <a:xfrm>
            <a:off x="2380873" y="1417638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69049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viktig for musikantene?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i="1" dirty="0" smtClean="0"/>
              <a:t>Juniorkorpset (resultater fra øvelsen 9. september)</a:t>
            </a:r>
          </a:p>
          <a:p>
            <a:r>
              <a:rPr lang="nb-NO" i="1" dirty="0" smtClean="0"/>
              <a:t>Hovedkorpset (resultater fra lørdagens møte og seminar)</a:t>
            </a:r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222327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Juniorkorpset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ha det gøy</a:t>
            </a:r>
          </a:p>
          <a:p>
            <a:r>
              <a:rPr lang="nb-NO" dirty="0"/>
              <a:t>Å ha gode venner</a:t>
            </a:r>
          </a:p>
          <a:p>
            <a:r>
              <a:rPr lang="nb-NO" dirty="0"/>
              <a:t>få nye venner</a:t>
            </a:r>
          </a:p>
          <a:p>
            <a:r>
              <a:rPr lang="nb-NO" dirty="0"/>
              <a:t>at ingen er lei seg</a:t>
            </a:r>
          </a:p>
          <a:p>
            <a:r>
              <a:rPr lang="nb-NO" dirty="0"/>
              <a:t>ha det fint med andre på turer</a:t>
            </a:r>
          </a:p>
          <a:p>
            <a:r>
              <a:rPr lang="nb-NO" dirty="0"/>
              <a:t>lære å spille</a:t>
            </a:r>
          </a:p>
          <a:p>
            <a:r>
              <a:rPr lang="nb-NO" dirty="0"/>
              <a:t>ikke slåss</a:t>
            </a:r>
          </a:p>
          <a:p>
            <a:r>
              <a:rPr lang="nb-NO" dirty="0"/>
              <a:t> ikke kaste instrumentet i bakken</a:t>
            </a:r>
          </a:p>
          <a:p>
            <a:r>
              <a:rPr lang="nb-NO" dirty="0"/>
              <a:t>gi beskjed dersom man er borte fra øvelsen/turer</a:t>
            </a:r>
          </a:p>
          <a:p>
            <a:r>
              <a:rPr lang="nb-NO" dirty="0"/>
              <a:t>høre på dirigenten</a:t>
            </a:r>
          </a:p>
          <a:p>
            <a:r>
              <a:rPr lang="nb-NO" dirty="0"/>
              <a:t>overraskelser</a:t>
            </a:r>
          </a:p>
          <a:p>
            <a:r>
              <a:rPr lang="nb-NO" dirty="0" smtClean="0"/>
              <a:t>kaker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4320268"/>
          </a:xfrm>
        </p:spPr>
        <p:txBody>
          <a:bodyPr>
            <a:normAutofit fontScale="70000" lnSpcReduction="20000"/>
          </a:bodyPr>
          <a:lstStyle/>
          <a:p>
            <a:r>
              <a:rPr lang="nb-NO" sz="2900" dirty="0"/>
              <a:t>fine turer</a:t>
            </a:r>
          </a:p>
          <a:p>
            <a:r>
              <a:rPr lang="nb-NO" sz="2900" dirty="0"/>
              <a:t>pauser</a:t>
            </a:r>
          </a:p>
          <a:p>
            <a:r>
              <a:rPr lang="nb-NO" sz="2900" dirty="0"/>
              <a:t>tøffe sanger</a:t>
            </a:r>
          </a:p>
          <a:p>
            <a:r>
              <a:rPr lang="nb-NO" sz="2900" dirty="0"/>
              <a:t>filmmusikk</a:t>
            </a:r>
          </a:p>
          <a:p>
            <a:r>
              <a:rPr lang="nb-NO" sz="2900" dirty="0"/>
              <a:t>marsjere med andre korps</a:t>
            </a:r>
          </a:p>
          <a:p>
            <a:r>
              <a:rPr lang="nb-NO" sz="2900" dirty="0"/>
              <a:t>spille for andre/konserter</a:t>
            </a:r>
          </a:p>
          <a:p>
            <a:r>
              <a:rPr lang="nb-NO" sz="2900" dirty="0"/>
              <a:t>spille på fullt trommesett</a:t>
            </a:r>
          </a:p>
          <a:p>
            <a:r>
              <a:rPr lang="nb-NO" sz="2900" dirty="0"/>
              <a:t>kjente sanger</a:t>
            </a:r>
          </a:p>
          <a:p>
            <a:r>
              <a:rPr lang="nb-NO" sz="2900" dirty="0"/>
              <a:t>sanger man kan synge til</a:t>
            </a:r>
          </a:p>
          <a:p>
            <a:r>
              <a:rPr lang="nb-NO" sz="2900" dirty="0"/>
              <a:t>ros fra lærer/dirigent. Da blir det morsommere å øve hjemme</a:t>
            </a:r>
          </a:p>
          <a:p>
            <a:r>
              <a:rPr lang="nb-NO" sz="2900" dirty="0"/>
              <a:t>lage egne sanger</a:t>
            </a:r>
          </a:p>
          <a:p>
            <a:r>
              <a:rPr lang="nb-NO" sz="2900" dirty="0"/>
              <a:t>sanger vi liker som </a:t>
            </a:r>
            <a:r>
              <a:rPr lang="nb-NO" sz="2900" dirty="0" err="1"/>
              <a:t>f.eks</a:t>
            </a:r>
            <a:r>
              <a:rPr lang="nb-NO" sz="2900" dirty="0"/>
              <a:t> bjørnen sover, rock og lille katt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0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Disse fire punktene var de viktigste for juniorkorpset: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HA </a:t>
            </a:r>
            <a:r>
              <a:rPr lang="nb-NO" dirty="0"/>
              <a:t>DET GØY!!</a:t>
            </a:r>
          </a:p>
          <a:p>
            <a:r>
              <a:rPr lang="nb-NO" dirty="0" smtClean="0"/>
              <a:t>LÆRE </a:t>
            </a:r>
            <a:r>
              <a:rPr lang="nb-NO" dirty="0"/>
              <a:t>Å SPILLE</a:t>
            </a:r>
          </a:p>
          <a:p>
            <a:r>
              <a:rPr lang="nb-NO" dirty="0" smtClean="0"/>
              <a:t>FÅ </a:t>
            </a:r>
            <a:r>
              <a:rPr lang="nb-NO" dirty="0"/>
              <a:t>NYE VENNER</a:t>
            </a:r>
          </a:p>
          <a:p>
            <a:r>
              <a:rPr lang="nb-NO" dirty="0" smtClean="0"/>
              <a:t>KONSERTER </a:t>
            </a:r>
            <a:r>
              <a:rPr lang="nb-NO" dirty="0"/>
              <a:t>OG TURER</a:t>
            </a:r>
          </a:p>
        </p:txBody>
      </p:sp>
    </p:spTree>
    <p:extLst>
      <p:ext uri="{BB962C8B-B14F-4D97-AF65-F5344CB8AC3E}">
        <p14:creationId xmlns:p14="http://schemas.microsoft.com/office/powerpoint/2010/main" val="312320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980136" y="274638"/>
            <a:ext cx="3706664" cy="1143000"/>
          </a:xfrm>
        </p:spPr>
        <p:txBody>
          <a:bodyPr/>
          <a:lstStyle/>
          <a:p>
            <a:r>
              <a:rPr lang="nb-NO" dirty="0" smtClean="0"/>
              <a:t>Hovedkorpset</a:t>
            </a:r>
            <a:endParaRPr lang="nb-NO" dirty="0"/>
          </a:p>
        </p:txBody>
      </p:sp>
      <p:pic>
        <p:nvPicPr>
          <p:cNvPr id="4" name="Plassholder for innhold 3" descr="Hovedkorps Vikti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>
          <a:xfrm rot="5400000">
            <a:off x="-1526420" y="1271773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51380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6530</TotalTime>
  <Words>1212</Words>
  <Application>Microsoft Office PowerPoint</Application>
  <PresentationFormat>On-screen Show (4:3)</PresentationFormat>
  <Paragraphs>248</Paragraphs>
  <Slides>32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Angsana New</vt:lpstr>
      <vt:lpstr>Arial</vt:lpstr>
      <vt:lpstr>Calibri</vt:lpstr>
      <vt:lpstr>Times New Roman</vt:lpstr>
      <vt:lpstr>Office-tema</vt:lpstr>
      <vt:lpstr>Velkommen til medlemsmøte for musikantene og foreldre</vt:lpstr>
      <vt:lpstr>Dagens møte</vt:lpstr>
      <vt:lpstr>PowerPoint Presentation</vt:lpstr>
      <vt:lpstr>Muligheter i korpset</vt:lpstr>
      <vt:lpstr>Du kan bli og bruke musikken lenge!</vt:lpstr>
      <vt:lpstr>Dirigentene</vt:lpstr>
      <vt:lpstr>Styret</vt:lpstr>
      <vt:lpstr>Andre oppgaver</vt:lpstr>
      <vt:lpstr>PowerPoint Presentation</vt:lpstr>
      <vt:lpstr>Foreldreundersøkelse</vt:lpstr>
      <vt:lpstr>PowerPoint Presentation</vt:lpstr>
      <vt:lpstr>PowerPoint Presentation</vt:lpstr>
      <vt:lpstr>Dagens situasjon Hvor enig eller uenig er du i følgende?</vt:lpstr>
      <vt:lpstr>Informasjon og kommunikasjon Hvordan  opplever du som foreldre følgende?</vt:lpstr>
      <vt:lpstr>Nye tilbud i fremtiden.  Dersom korpset kunne tilby følgende - hvor aktuelt ville det være for deg eller ditt barn å benytte dette?</vt:lpstr>
      <vt:lpstr>Forventninger</vt:lpstr>
      <vt:lpstr>Forventninger til dere foreldre</vt:lpstr>
      <vt:lpstr>Forventninger til styre og komiteer</vt:lpstr>
      <vt:lpstr>Forventninger til skolen(e) og FAU</vt:lpstr>
      <vt:lpstr>Forventninger til musikantene</vt:lpstr>
      <vt:lpstr>NYBEGYNNERUNDERVISNING</vt:lpstr>
      <vt:lpstr>Når du er ny på et instrument….</vt:lpstr>
      <vt:lpstr>Forutsetninger for musikalsk utvikling</vt:lpstr>
      <vt:lpstr>PowerPoint Presentation</vt:lpstr>
      <vt:lpstr>Musikalsk utvikling og opplegg</vt:lpstr>
      <vt:lpstr>Bli god – øv riktig</vt:lpstr>
      <vt:lpstr>Musikk-sesongen 14/15</vt:lpstr>
      <vt:lpstr>Hvordan vil vi ha det i korpset fremover?</vt:lpstr>
      <vt:lpstr>Hva er viktig for musikantene?</vt:lpstr>
      <vt:lpstr>Juniorkorpset</vt:lpstr>
      <vt:lpstr>Disse fire punktene var de viktigste for juniorkorpset: </vt:lpstr>
      <vt:lpstr>Hovedkorpset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medlemsmøte for musikantene og foreldre</dc:title>
  <dc:creator>kjersti  tubaas</dc:creator>
  <cp:lastModifiedBy>thomas</cp:lastModifiedBy>
  <cp:revision>45</cp:revision>
  <cp:lastPrinted>2014-09-08T17:38:13Z</cp:lastPrinted>
  <dcterms:created xsi:type="dcterms:W3CDTF">2014-08-31T19:51:37Z</dcterms:created>
  <dcterms:modified xsi:type="dcterms:W3CDTF">2014-09-14T19:19:56Z</dcterms:modified>
</cp:coreProperties>
</file>